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5" r:id="rId6"/>
    <p:sldId id="298" r:id="rId7"/>
    <p:sldId id="263" r:id="rId8"/>
    <p:sldId id="268" r:id="rId9"/>
    <p:sldId id="269" r:id="rId10"/>
    <p:sldId id="271" r:id="rId11"/>
    <p:sldId id="289" r:id="rId12"/>
    <p:sldId id="261" r:id="rId13"/>
    <p:sldId id="265" r:id="rId14"/>
    <p:sldId id="293" r:id="rId15"/>
    <p:sldId id="274" r:id="rId16"/>
    <p:sldId id="266" r:id="rId17"/>
    <p:sldId id="276" r:id="rId18"/>
    <p:sldId id="277" r:id="rId19"/>
    <p:sldId id="275" r:id="rId20"/>
    <p:sldId id="264" r:id="rId21"/>
    <p:sldId id="280" r:id="rId22"/>
    <p:sldId id="281" r:id="rId23"/>
    <p:sldId id="279" r:id="rId24"/>
    <p:sldId id="283" r:id="rId25"/>
    <p:sldId id="284" r:id="rId26"/>
    <p:sldId id="285" r:id="rId27"/>
    <p:sldId id="286" r:id="rId28"/>
    <p:sldId id="282" r:id="rId29"/>
    <p:sldId id="287" r:id="rId30"/>
    <p:sldId id="29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3A1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32" autoAdjust="0"/>
    <p:restoredTop sz="94660"/>
  </p:normalViewPr>
  <p:slideViewPr>
    <p:cSldViewPr snapToGrid="0">
      <p:cViewPr>
        <p:scale>
          <a:sx n="117" d="100"/>
          <a:sy n="117" d="100"/>
        </p:scale>
        <p:origin x="2040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DD6B-EC2F-4242-BB01-3ADB2EA05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6E81A-1139-4F60-ADAD-CDBFA2DA7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CA7DA-A3ED-424E-96DB-EAC43B3A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20E7B-DE6B-4599-AB9A-D6E6D1C5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98F17-D1A4-4B40-8467-04543C7A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1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4F3F-7F8C-4B62-83A5-552DFB19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B7699-2B3A-4817-9AC3-43FD9282F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3F1A9-6856-45E2-8C6C-5C78A873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807F9-D2C6-4EE6-AE90-327FC325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B0549-8F58-4348-9920-652E9FED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4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1ECD2-AC72-4B39-B658-44039FF9B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CE250-D2E2-4148-B0C4-5EEC101D4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E6582-DD76-46CC-A4B7-7889DF30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9BB8-5380-45F6-85BD-37209F96D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1002E-17D0-4016-AA60-4DBD5B8B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0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35B90-86EC-492C-8440-5BE029FC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B971-FFBC-444C-9574-9D3B54B72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66CA0-A872-4564-80CA-5FEC4ECF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A1036-6CDC-445C-A420-C8F19AA3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5A98F-1722-408F-9EAF-DD105A67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6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E4D1-759E-4B80-9D6F-7700A8CD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D5114-CD19-406E-8705-96803BC30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8F7AF-E616-4F57-A855-C02E4119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85F8-5B2C-49AB-ACE3-206BEDDE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9AD0B-2401-4303-B6E3-E10A4408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8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44CDF-BB67-47FC-BF1B-DB02A6749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A57AE-432B-4C7F-AFD5-02DA1AB1A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59AFA-4DCC-4AAB-A636-A768FCC63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2A2CC-F2EE-4979-8BBC-A34D0009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4CF7A-3807-4981-82FE-9DFBEED4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DDECA-5A1A-4973-9442-C4828544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9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A80D-F0D5-4D0E-A595-37B132CF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C3DE0-C588-424F-99AD-81C63CBF6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99559-C376-4106-B5B8-DE2548E8B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C5DA3-BFFC-4144-9DE2-F9BD5D554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B6C142-9FBA-441E-A2EE-8A26CD28D1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3BFF5-7AB9-4517-84AF-11B4195E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63660-8C4C-44F0-BB2E-A2E06C02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85D26-D27D-4780-B4D8-652336F5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6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FB5D-6D01-46C3-90E2-6EF7C7DD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BEC61-F94D-46EA-93C3-3D29473C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8D31F-B3A3-44A7-BE2E-54CED001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FC639-D8CC-4126-AE01-D7ECE4FE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11337-DCED-48AE-9781-145604B2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90E84E-2E44-4497-B8AA-769AD7E9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3588F-8746-4FE0-AB58-50B514C86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3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E9AD-7C5B-43BF-BC81-663C3B7F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B248D-04F1-4ACE-8F99-0844D0618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34B85-1772-4F38-A7E7-EB8B511E6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4CC1-4267-4CC4-88D6-3A28AFF5E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253FA-41D5-46A5-8FA6-3BB510DA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524AA-7B5D-4D45-A1D6-B2C17247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9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1104-3193-4DE3-9579-D9AA8F0EF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3E60D-5591-47FB-8383-3CF2A6D2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93396-1B46-429A-A1C7-6319CC46E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BB73A-2A95-4544-9F11-6D8DF3A1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82299-81B8-4894-B8B7-C1A0EF0D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0117A-21AA-4F59-A2B7-7BC19EB7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5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317E4F-9347-44CD-9477-1AF2334B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CF40D-687B-4129-846D-C33C3CF7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5B308-7023-40D0-A9D7-0A50FDE28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4BDDD-E77C-4F65-80AE-A2B49D0566BE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94102-7A5A-4E11-ABC2-D0BBAAF8E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0775C-EC89-455E-B408-FFCE8D86F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8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aronis.com/blog/process-hacker" TargetMode="External"/><Relationship Id="rId3" Type="http://schemas.openxmlformats.org/officeDocument/2006/relationships/hyperlink" Target="https://nmap.org/book/man-port-scanning-techniques.html" TargetMode="External"/><Relationship Id="rId7" Type="http://schemas.openxmlformats.org/officeDocument/2006/relationships/hyperlink" Target="https://learn.microsoft.com/en-us/sysinternals/downloads/procmon" TargetMode="External"/><Relationship Id="rId2" Type="http://schemas.openxmlformats.org/officeDocument/2006/relationships/hyperlink" Target="https://learningnetwork.cisco.com/s/article/Understanding-the-ICMP-Protocol-with-Wireshark-in-Real-Tim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wireshark.org/docs/" TargetMode="External"/><Relationship Id="rId11" Type="http://schemas.openxmlformats.org/officeDocument/2006/relationships/hyperlink" Target="https://www.redhat.com/sysadmin/iptables" TargetMode="External"/><Relationship Id="rId5" Type="http://schemas.openxmlformats.org/officeDocument/2006/relationships/hyperlink" Target="https://www.openssl.org/docs/" TargetMode="External"/><Relationship Id="rId10" Type="http://schemas.openxmlformats.org/officeDocument/2006/relationships/hyperlink" Target="https://www.digitalocean.com/community/tutorials/iptables-essentials-common-firewall-rules-and-commands" TargetMode="External"/><Relationship Id="rId4" Type="http://schemas.openxmlformats.org/officeDocument/2006/relationships/hyperlink" Target="https://www.wireshark.org/docs/wsug_html/" TargetMode="External"/><Relationship Id="rId9" Type="http://schemas.openxmlformats.org/officeDocument/2006/relationships/hyperlink" Target="https://www.howtogeek.com/426031/how-to-use-the-linux-lsof-command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network of dots and lines&#10;&#10;Description automatically generated">
            <a:extLst>
              <a:ext uri="{FF2B5EF4-FFF2-40B4-BE49-F238E27FC236}">
                <a16:creationId xmlns:a16="http://schemas.microsoft.com/office/drawing/2014/main" id="{4E816888-F9A2-319C-0B9D-E0FABDFFEE3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393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4574" b="1156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0846" y="440083"/>
            <a:ext cx="9188783" cy="33216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 fontScale="90000"/>
          </a:bodyPr>
          <a:lstStyle/>
          <a:p>
            <a:pPr algn="l">
              <a:lnSpc>
                <a:spcPts val="6480"/>
              </a:lnSpc>
            </a:pPr>
            <a:br>
              <a:rPr lang="en-US" sz="6100" spc="-15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pc="-15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Applied </a:t>
            </a:r>
            <a:br>
              <a:rPr lang="en-US" spc="-15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pc="-15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Network Defense &amp; </a:t>
            </a:r>
            <a:br>
              <a:rPr lang="en-US" spc="-15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pc="-15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Threat Analysis </a:t>
            </a: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0846" y="3950829"/>
            <a:ext cx="8372354" cy="15784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>
              <a:lnSpc>
                <a:spcPts val="2160"/>
              </a:lnSpc>
            </a:pPr>
            <a:endParaRPr lang="en-US" sz="2800" dirty="0">
              <a:solidFill>
                <a:srgbClr val="FFFFFF"/>
              </a:solidFill>
              <a:latin typeface="Aptos Light" panose="020B0004020202020204" pitchFamily="34" charset="0"/>
            </a:endParaRPr>
          </a:p>
          <a:p>
            <a:pPr algn="l">
              <a:lnSpc>
                <a:spcPts val="2160"/>
              </a:lnSpc>
            </a:pPr>
            <a:r>
              <a:rPr lang="en-US" sz="2800" dirty="0">
                <a:solidFill>
                  <a:srgbClr val="FFFFFF"/>
                </a:solidFill>
                <a:latin typeface="Aptos Light" panose="020B0004020202020204" pitchFamily="34" charset="0"/>
              </a:rPr>
              <a:t>Fundamentals of Infrastructure Security</a:t>
            </a:r>
          </a:p>
          <a:p>
            <a:pPr algn="l">
              <a:lnSpc>
                <a:spcPts val="2160"/>
              </a:lnSpc>
            </a:pPr>
            <a:r>
              <a:rPr lang="en-US" sz="2800" dirty="0">
                <a:solidFill>
                  <a:srgbClr val="FFFFFF"/>
                </a:solidFill>
                <a:latin typeface="Aptos Light" panose="020B0004020202020204" pitchFamily="34" charset="0"/>
              </a:rPr>
              <a:t>Jaclyn Fisher</a:t>
            </a:r>
          </a:p>
          <a:p>
            <a:pPr algn="l">
              <a:lnSpc>
                <a:spcPts val="2160"/>
              </a:lnSpc>
            </a:pPr>
            <a:r>
              <a:rPr lang="en-US" sz="2800" dirty="0">
                <a:solidFill>
                  <a:srgbClr val="FFFFFF"/>
                </a:solidFill>
                <a:latin typeface="Aptos Light" panose="020B0004020202020204" pitchFamily="34" charset="0"/>
              </a:rPr>
              <a:t>DeVry University</a:t>
            </a:r>
          </a:p>
        </p:txBody>
      </p:sp>
    </p:spTree>
    <p:extLst>
      <p:ext uri="{BB962C8B-B14F-4D97-AF65-F5344CB8AC3E}">
        <p14:creationId xmlns:p14="http://schemas.microsoft.com/office/powerpoint/2010/main" val="737525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82" y="599371"/>
            <a:ext cx="4596196" cy="1762828"/>
          </a:xfrm>
        </p:spPr>
        <p:txBody>
          <a:bodyPr anchor="t">
            <a:noAutofit/>
          </a:bodyPr>
          <a:lstStyle/>
          <a:p>
            <a:pPr algn="r">
              <a:lnSpc>
                <a:spcPts val="4000"/>
              </a:lnSpc>
            </a:pPr>
            <a:r>
              <a:rPr lang="en-US" sz="4000" spc="-150" dirty="0">
                <a:latin typeface="Consolas" panose="020B0609020204030204" pitchFamily="49" charset="0"/>
                <a:cs typeface="Consolas" panose="020B0609020204030204" pitchFamily="49" charset="0"/>
              </a:rPr>
              <a:t>Decrypted SSL/TLS Session Analysis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5082" y="2591457"/>
            <a:ext cx="4679274" cy="3984171"/>
          </a:xfrm>
        </p:spPr>
        <p:txBody>
          <a:bodyPr>
            <a:noAutofit/>
          </a:bodyPr>
          <a:lstStyle/>
          <a:p>
            <a:pPr algn="r">
              <a:lnSpc>
                <a:spcPts val="2360"/>
              </a:lnSpc>
              <a:spcAft>
                <a:spcPts val="2400"/>
              </a:spcAft>
              <a:buSzPct val="80000"/>
            </a:pPr>
            <a:r>
              <a:rPr lang="en-US" sz="2200" dirty="0">
                <a:latin typeface="Aptos Light" panose="020B0004020202020204" pitchFamily="34" charset="0"/>
              </a:rPr>
              <a:t>SSL stream decrypted and displayed in Wireshark</a:t>
            </a:r>
          </a:p>
          <a:p>
            <a:pPr algn="r">
              <a:lnSpc>
                <a:spcPts val="2360"/>
              </a:lnSpc>
              <a:spcAft>
                <a:spcPts val="2400"/>
              </a:spcAft>
              <a:buSzPct val="80000"/>
            </a:pPr>
            <a:r>
              <a:rPr lang="en-US" sz="2200" dirty="0">
                <a:latin typeface="Aptos Light" panose="020B0004020202020204" pitchFamily="34" charset="0"/>
              </a:rPr>
              <a:t>Private key loaded to reveal the GET request, server response, and cipher suite (AES256-SHA)</a:t>
            </a:r>
          </a:p>
          <a:p>
            <a:pPr algn="r">
              <a:lnSpc>
                <a:spcPts val="2360"/>
              </a:lnSpc>
              <a:spcAft>
                <a:spcPts val="2400"/>
              </a:spcAft>
              <a:buSzPct val="80000"/>
            </a:pPr>
            <a:r>
              <a:rPr lang="en-US" sz="2200" dirty="0">
                <a:latin typeface="Aptos Light" panose="020B0004020202020204" pitchFamily="34" charset="0"/>
              </a:rPr>
              <a:t>Confirms successful session decryption and secure communication</a:t>
            </a:r>
          </a:p>
        </p:txBody>
      </p:sp>
      <p:pic>
        <p:nvPicPr>
          <p:cNvPr id="10" name="Picture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18E96B48-CCE1-E0D5-B314-AF0D1899DC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-105" r="3446" b="4430"/>
          <a:stretch/>
        </p:blipFill>
        <p:spPr>
          <a:xfrm>
            <a:off x="4814356" y="162629"/>
            <a:ext cx="7377644" cy="6532741"/>
          </a:xfrm>
        </p:spPr>
      </p:pic>
    </p:spTree>
    <p:extLst>
      <p:ext uri="{BB962C8B-B14F-4D97-AF65-F5344CB8AC3E}">
        <p14:creationId xmlns:p14="http://schemas.microsoft.com/office/powerpoint/2010/main" val="818183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12205E-FF75-E345-F631-BC6196D1D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93E910-0822-61AB-86A4-AEEA072E6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33433D-9771-5DBE-7EA4-6784F89A4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C71AD2-2B7B-76C2-EC58-FCCB54B3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1BC4E7-0BA0-FFAA-3760-2FE45A228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CD082-0843-556D-DB4C-2C3FF7E02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080" y="848363"/>
            <a:ext cx="12192000" cy="1090657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en-US" sz="4800" spc="-15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Snort Intrusion Detection and Rule Configuration</a:t>
            </a:r>
            <a:endParaRPr lang="en-US" sz="4800" spc="-150" dirty="0">
              <a:solidFill>
                <a:srgbClr val="FFFF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A475A-8DC7-DEF6-2751-298A9E4A2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80" y="2407385"/>
            <a:ext cx="12192000" cy="75818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ptos Light" panose="020B0004020202020204" pitchFamily="34" charset="0"/>
              </a:rPr>
              <a:t>Implementing and testing custom Snort rules to detect and log suspicious network activity in real time.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8159262-22C5-94B6-48B3-8C48934D7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person wearing a hoodie and using a computer&#10;&#10;Description automatically generated">
            <a:extLst>
              <a:ext uri="{FF2B5EF4-FFF2-40B4-BE49-F238E27FC236}">
                <a16:creationId xmlns:a16="http://schemas.microsoft.com/office/drawing/2014/main" id="{956CD152-7D28-D18A-D50C-46B25D801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6755"/>
          <a:stretch/>
        </p:blipFill>
        <p:spPr>
          <a:xfrm>
            <a:off x="4175721" y="3413771"/>
            <a:ext cx="3826397" cy="344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55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3205" y="553979"/>
            <a:ext cx="4039128" cy="1503024"/>
          </a:xfrm>
        </p:spPr>
        <p:txBody>
          <a:bodyPr>
            <a:noAutofit/>
          </a:bodyPr>
          <a:lstStyle/>
          <a:p>
            <a:pPr>
              <a:lnSpc>
                <a:spcPts val="4180"/>
              </a:lnSpc>
            </a:pPr>
            <a:r>
              <a:rPr lang="en-US" sz="4800" dirty="0">
                <a:latin typeface="Consolas" panose="020B0609020204030204" pitchFamily="49" charset="0"/>
                <a:cs typeface="Consolas" panose="020B0609020204030204" pitchFamily="49" charset="0"/>
              </a:rPr>
              <a:t>Snort Rule Testing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33205" y="2568631"/>
            <a:ext cx="4358795" cy="41322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2400"/>
              </a:spcAft>
              <a:buSzPct val="75000"/>
            </a:pPr>
            <a:r>
              <a:rPr lang="en-US" sz="2400" dirty="0">
                <a:latin typeface="Aptos Light" panose="020B0004020202020204" pitchFamily="34" charset="0"/>
              </a:rPr>
              <a:t>XMAS scan detected on port 22</a:t>
            </a:r>
          </a:p>
          <a:p>
            <a:pPr>
              <a:lnSpc>
                <a:spcPct val="100000"/>
              </a:lnSpc>
              <a:spcAft>
                <a:spcPts val="2400"/>
              </a:spcAft>
              <a:buSzPct val="75000"/>
            </a:pPr>
            <a:r>
              <a:rPr lang="en-US" sz="2400" dirty="0">
                <a:latin typeface="Aptos Light" panose="020B0004020202020204" pitchFamily="34" charset="0"/>
              </a:rPr>
              <a:t>Logged connection between 192.168.177.100 and 192.168.177.7</a:t>
            </a:r>
          </a:p>
          <a:p>
            <a:pPr>
              <a:lnSpc>
                <a:spcPct val="100000"/>
              </a:lnSpc>
              <a:spcAft>
                <a:spcPts val="2400"/>
              </a:spcAft>
              <a:buSzPct val="75000"/>
            </a:pPr>
            <a:r>
              <a:rPr lang="en-US" sz="2400" dirty="0">
                <a:latin typeface="Aptos Light" panose="020B0004020202020204" pitchFamily="34" charset="0"/>
              </a:rPr>
              <a:t>Confirms Snort successfully identifying scan activity</a:t>
            </a:r>
          </a:p>
        </p:txBody>
      </p:sp>
      <p:pic>
        <p:nvPicPr>
          <p:cNvPr id="5" name="Picture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9619F1E-0D90-AB86-A10F-8AEAAFA8A1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" t="-132" r="-10" b="309"/>
          <a:stretch/>
        </p:blipFill>
        <p:spPr>
          <a:xfrm>
            <a:off x="0" y="217714"/>
            <a:ext cx="7680805" cy="6150428"/>
          </a:xfrm>
        </p:spPr>
      </p:pic>
    </p:spTree>
    <p:extLst>
      <p:ext uri="{BB962C8B-B14F-4D97-AF65-F5344CB8AC3E}">
        <p14:creationId xmlns:p14="http://schemas.microsoft.com/office/powerpoint/2010/main" val="357605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278" y="693358"/>
            <a:ext cx="3550642" cy="1515256"/>
          </a:xfrm>
        </p:spPr>
        <p:txBody>
          <a:bodyPr>
            <a:noAutofit/>
          </a:bodyPr>
          <a:lstStyle/>
          <a:p>
            <a:pPr algn="r">
              <a:lnSpc>
                <a:spcPts val="4060"/>
              </a:lnSpc>
            </a:pPr>
            <a:r>
              <a:rPr lang="en-US" sz="4200" spc="-150" dirty="0">
                <a:latin typeface="Consolas" panose="020B0609020204030204" pitchFamily="49" charset="0"/>
                <a:cs typeface="Consolas" panose="020B0609020204030204" pitchFamily="49" charset="0"/>
              </a:rPr>
              <a:t>Snort Rule Verification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5633" y="2624253"/>
            <a:ext cx="3508997" cy="3754775"/>
          </a:xfrm>
        </p:spPr>
        <p:txBody>
          <a:bodyPr>
            <a:noAutofit/>
          </a:bodyPr>
          <a:lstStyle/>
          <a:p>
            <a:pPr algn="r">
              <a:lnSpc>
                <a:spcPts val="2080"/>
              </a:lnSpc>
              <a:spcAft>
                <a:spcPts val="2000"/>
              </a:spcAft>
              <a:buSzPct val="80000"/>
            </a:pPr>
            <a:r>
              <a:rPr lang="en-US" sz="2200" dirty="0">
                <a:latin typeface="Aptos Light" panose="020B0004020202020204" pitchFamily="34" charset="0"/>
              </a:rPr>
              <a:t>Wireshark capture shows network scan packets</a:t>
            </a:r>
          </a:p>
          <a:p>
            <a:pPr algn="r">
              <a:lnSpc>
                <a:spcPts val="2080"/>
              </a:lnSpc>
              <a:spcAft>
                <a:spcPts val="2000"/>
              </a:spcAft>
              <a:buSzPct val="80000"/>
            </a:pPr>
            <a:r>
              <a:rPr lang="en-US" sz="2200" dirty="0">
                <a:latin typeface="Aptos Light" panose="020B0004020202020204" pitchFamily="34" charset="0"/>
              </a:rPr>
              <a:t>Abnormal TCP flags (FIN, PSH, URG) confirm XMAS scan behavior</a:t>
            </a:r>
          </a:p>
          <a:p>
            <a:pPr algn="r">
              <a:lnSpc>
                <a:spcPts val="2080"/>
              </a:lnSpc>
              <a:spcAft>
                <a:spcPts val="2000"/>
              </a:spcAft>
              <a:buSzPct val="80000"/>
            </a:pPr>
            <a:r>
              <a:rPr lang="en-US" sz="2200" dirty="0">
                <a:latin typeface="Aptos Light" panose="020B0004020202020204" pitchFamily="34" charset="0"/>
              </a:rPr>
              <a:t>Provides packet-level verification of Snort detection</a:t>
            </a:r>
          </a:p>
        </p:txBody>
      </p:sp>
      <p:pic>
        <p:nvPicPr>
          <p:cNvPr id="5" name="Picture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C362919-E78D-100E-0AA7-FCAAD9E675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r="3320"/>
          <a:stretch/>
        </p:blipFill>
        <p:spPr>
          <a:xfrm>
            <a:off x="3559628" y="293914"/>
            <a:ext cx="8632372" cy="6172200"/>
          </a:xfrm>
        </p:spPr>
      </p:pic>
    </p:spTree>
    <p:extLst>
      <p:ext uri="{BB962C8B-B14F-4D97-AF65-F5344CB8AC3E}">
        <p14:creationId xmlns:p14="http://schemas.microsoft.com/office/powerpoint/2010/main" val="176277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2011" y="828247"/>
            <a:ext cx="3329985" cy="1594625"/>
          </a:xfrm>
        </p:spPr>
        <p:txBody>
          <a:bodyPr anchor="t">
            <a:noAutofit/>
          </a:bodyPr>
          <a:lstStyle/>
          <a:p>
            <a:pPr>
              <a:lnSpc>
                <a:spcPts val="3600"/>
              </a:lnSpc>
            </a:pPr>
            <a:r>
              <a:rPr lang="en-US" sz="4000" spc="-150" dirty="0">
                <a:latin typeface="Consolas" panose="020B0609020204030204" pitchFamily="49" charset="0"/>
                <a:cs typeface="Consolas" panose="020B0609020204030204" pitchFamily="49" charset="0"/>
              </a:rPr>
              <a:t>Creating a Custom Snort rule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62011" y="2734125"/>
            <a:ext cx="3329985" cy="4004131"/>
          </a:xfrm>
        </p:spPr>
        <p:txBody>
          <a:bodyPr>
            <a:normAutofit/>
          </a:bodyPr>
          <a:lstStyle/>
          <a:p>
            <a:pPr>
              <a:lnSpc>
                <a:spcPts val="2280"/>
              </a:lnSpc>
              <a:spcAft>
                <a:spcPts val="1600"/>
              </a:spcAft>
              <a:buSzPct val="80000"/>
            </a:pPr>
            <a:r>
              <a:rPr lang="en-US" sz="2200" dirty="0">
                <a:latin typeface="Aptos Light" panose="020B0004020202020204" pitchFamily="34" charset="0"/>
              </a:rPr>
              <a:t>Custom ICMP ping rule developed to detect echo requests.</a:t>
            </a:r>
          </a:p>
          <a:p>
            <a:pPr>
              <a:lnSpc>
                <a:spcPts val="2280"/>
              </a:lnSpc>
              <a:spcAft>
                <a:spcPts val="1600"/>
              </a:spcAft>
              <a:buSzPct val="80000"/>
            </a:pPr>
            <a:r>
              <a:rPr lang="en-US" sz="2200" dirty="0">
                <a:latin typeface="Aptos Light" panose="020B0004020202020204" pitchFamily="34" charset="0"/>
              </a:rPr>
              <a:t>Alert triggered when ping traffic detected.</a:t>
            </a:r>
          </a:p>
          <a:p>
            <a:pPr>
              <a:lnSpc>
                <a:spcPts val="2280"/>
              </a:lnSpc>
              <a:spcAft>
                <a:spcPts val="1600"/>
              </a:spcAft>
              <a:buSzPct val="80000"/>
            </a:pPr>
            <a:r>
              <a:rPr lang="en-US" sz="2200" dirty="0">
                <a:latin typeface="Aptos Light" panose="020B0004020202020204" pitchFamily="34" charset="0"/>
              </a:rPr>
              <a:t>SGUIL dashboard confirmed successful rule activation.</a:t>
            </a:r>
          </a:p>
        </p:txBody>
      </p:sp>
      <p:pic>
        <p:nvPicPr>
          <p:cNvPr id="5" name="Picture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891A098-F92B-2812-4D5A-30DC9A0760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1287" r="-68"/>
          <a:stretch/>
        </p:blipFill>
        <p:spPr>
          <a:xfrm>
            <a:off x="0" y="1"/>
            <a:ext cx="8862015" cy="6858000"/>
          </a:xfrm>
        </p:spPr>
      </p:pic>
    </p:spTree>
    <p:extLst>
      <p:ext uri="{BB962C8B-B14F-4D97-AF65-F5344CB8AC3E}">
        <p14:creationId xmlns:p14="http://schemas.microsoft.com/office/powerpoint/2010/main" val="1477751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29344"/>
            <a:ext cx="3167739" cy="1501075"/>
          </a:xfrm>
        </p:spPr>
        <p:txBody>
          <a:bodyPr anchor="b">
            <a:noAutofit/>
          </a:bodyPr>
          <a:lstStyle/>
          <a:p>
            <a:pPr algn="r">
              <a:lnSpc>
                <a:spcPts val="3260"/>
              </a:lnSpc>
            </a:pPr>
            <a:r>
              <a:rPr lang="en-US" sz="4000" dirty="0">
                <a:latin typeface="Consolas" panose="020B0609020204030204" pitchFamily="49" charset="0"/>
                <a:cs typeface="Consolas" panose="020B0609020204030204" pitchFamily="49" charset="0"/>
              </a:rPr>
              <a:t>Confirming the Custom Rule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2550304"/>
            <a:ext cx="3238496" cy="4154556"/>
          </a:xfrm>
        </p:spPr>
        <p:txBody>
          <a:bodyPr numCol="1">
            <a:noAutofit/>
          </a:bodyPr>
          <a:lstStyle/>
          <a:p>
            <a:pPr algn="r">
              <a:lnSpc>
                <a:spcPts val="2260"/>
              </a:lnSpc>
              <a:spcAft>
                <a:spcPts val="1800"/>
              </a:spcAft>
              <a:buSzPct val="80000"/>
            </a:pPr>
            <a:r>
              <a:rPr lang="en-US" sz="2100" dirty="0">
                <a:latin typeface="Aptos Light" panose="020B0004020202020204" pitchFamily="34" charset="0"/>
              </a:rPr>
              <a:t>Wireshark capture displays ICMP echo requests and replies</a:t>
            </a:r>
          </a:p>
          <a:p>
            <a:pPr algn="r">
              <a:lnSpc>
                <a:spcPts val="2260"/>
              </a:lnSpc>
              <a:spcAft>
                <a:spcPts val="1800"/>
              </a:spcAft>
              <a:buSzPct val="80000"/>
            </a:pPr>
            <a:r>
              <a:rPr lang="en-US" sz="2100" dirty="0">
                <a:latin typeface="Aptos Light" panose="020B0004020202020204" pitchFamily="34" charset="0"/>
              </a:rPr>
              <a:t>Confirms rule matched real network traffic as intended</a:t>
            </a:r>
          </a:p>
          <a:p>
            <a:pPr algn="r">
              <a:lnSpc>
                <a:spcPts val="2260"/>
              </a:lnSpc>
              <a:spcAft>
                <a:spcPts val="1800"/>
              </a:spcAft>
              <a:buSzPct val="80000"/>
            </a:pPr>
            <a:r>
              <a:rPr lang="en-US" sz="2100" dirty="0">
                <a:latin typeface="Aptos Light" panose="020B0004020202020204" pitchFamily="34" charset="0"/>
              </a:rPr>
              <a:t>Demonstrates effective integration between Snort and Wireshark</a:t>
            </a:r>
            <a:endParaRPr lang="en-US" sz="2800" dirty="0"/>
          </a:p>
        </p:txBody>
      </p:sp>
      <p:pic>
        <p:nvPicPr>
          <p:cNvPr id="5" name="Picture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0409C07-FEB1-083C-1696-CC690F9837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" t="-357" r="3737" b="1002"/>
          <a:stretch/>
        </p:blipFill>
        <p:spPr>
          <a:xfrm>
            <a:off x="3309256" y="555173"/>
            <a:ext cx="8882744" cy="5921829"/>
          </a:xfrm>
        </p:spPr>
      </p:pic>
    </p:spTree>
    <p:extLst>
      <p:ext uri="{BB962C8B-B14F-4D97-AF65-F5344CB8AC3E}">
        <p14:creationId xmlns:p14="http://schemas.microsoft.com/office/powerpoint/2010/main" val="2813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looking at a magnifying glass&#10;&#10;Description automatically generated">
            <a:extLst>
              <a:ext uri="{FF2B5EF4-FFF2-40B4-BE49-F238E27FC236}">
                <a16:creationId xmlns:a16="http://schemas.microsoft.com/office/drawing/2014/main" id="{A83C4915-C26D-CF30-8B53-1D361AA23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0" r="5181" b="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F1B0C4-E080-F4E6-987F-8E53EA9D5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3113" y="1237793"/>
            <a:ext cx="4099810" cy="2321836"/>
          </a:xfrm>
          <a:noFill/>
        </p:spPr>
        <p:txBody>
          <a:bodyPr>
            <a:normAutofit/>
          </a:bodyPr>
          <a:lstStyle/>
          <a:p>
            <a:pPr algn="r">
              <a:lnSpc>
                <a:spcPts val="5400"/>
              </a:lnSpc>
            </a:pPr>
            <a:r>
              <a:rPr lang="en-US" sz="5400" spc="-150" dirty="0">
                <a:latin typeface="Consolas" panose="020B0609020204030204" pitchFamily="49" charset="0"/>
                <a:cs typeface="Consolas" panose="020B0609020204030204" pitchFamily="49" charset="0"/>
              </a:rPr>
              <a:t>Live Memory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B4783-EE69-E45D-F1BB-1F47D879F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4571" y="3853781"/>
            <a:ext cx="4768352" cy="1843717"/>
          </a:xfrm>
          <a:noFill/>
        </p:spPr>
        <p:txBody>
          <a:bodyPr>
            <a:noAutofit/>
          </a:bodyPr>
          <a:lstStyle/>
          <a:p>
            <a:pPr algn="r">
              <a:lnSpc>
                <a:spcPts val="2660"/>
              </a:lnSpc>
            </a:pPr>
            <a:r>
              <a:rPr lang="en-US" dirty="0">
                <a:latin typeface="Aptos Light" panose="020B0004020202020204" pitchFamily="34" charset="0"/>
              </a:rPr>
              <a:t>Examining captured system memory to identify running processes, network activity, and potential indicators of compromise.</a:t>
            </a:r>
          </a:p>
        </p:txBody>
      </p:sp>
    </p:spTree>
    <p:extLst>
      <p:ext uri="{BB962C8B-B14F-4D97-AF65-F5344CB8AC3E}">
        <p14:creationId xmlns:p14="http://schemas.microsoft.com/office/powerpoint/2010/main" val="3917443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9" y="698043"/>
            <a:ext cx="3142958" cy="1587958"/>
          </a:xfrm>
        </p:spPr>
        <p:txBody>
          <a:bodyPr>
            <a:noAutofit/>
          </a:bodyPr>
          <a:lstStyle/>
          <a:p>
            <a:pPr algn="r">
              <a:lnSpc>
                <a:spcPts val="3620"/>
              </a:lnSpc>
              <a:spcBef>
                <a:spcPts val="1200"/>
              </a:spcBef>
            </a:pPr>
            <a:r>
              <a:rPr lang="en-US" sz="4800" spc="-150" dirty="0">
                <a:latin typeface="Consolas" panose="020B0609020204030204" pitchFamily="49" charset="0"/>
                <a:cs typeface="Consolas" panose="020B0609020204030204" pitchFamily="49" charset="0"/>
              </a:rPr>
              <a:t>Linux Network Processes</a:t>
            </a:r>
          </a:p>
        </p:txBody>
      </p:sp>
      <p:pic>
        <p:nvPicPr>
          <p:cNvPr id="4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4245CB1B-F092-124C-13C4-A2689FB81C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215"/>
          <a:stretch/>
        </p:blipFill>
        <p:spPr>
          <a:xfrm>
            <a:off x="3221017" y="508473"/>
            <a:ext cx="8970983" cy="573621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589380"/>
            <a:ext cx="3221017" cy="3570577"/>
          </a:xfrm>
        </p:spPr>
        <p:txBody>
          <a:bodyPr>
            <a:normAutofit/>
          </a:bodyPr>
          <a:lstStyle/>
          <a:p>
            <a:pPr algn="r">
              <a:lnSpc>
                <a:spcPts val="2300"/>
              </a:lnSpc>
              <a:spcAft>
                <a:spcPts val="1800"/>
              </a:spcAft>
              <a:buSzPct val="79000"/>
            </a:pPr>
            <a:r>
              <a:rPr lang="en-US" sz="2400" dirty="0">
                <a:latin typeface="Aptos Light" panose="020B0004020202020204" pitchFamily="34" charset="0"/>
              </a:rPr>
              <a:t>Port 55000 opened with </a:t>
            </a:r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</a:rPr>
              <a:t>ncat</a:t>
            </a:r>
          </a:p>
          <a:p>
            <a:pPr algn="r">
              <a:lnSpc>
                <a:spcPts val="2300"/>
              </a:lnSpc>
              <a:spcAft>
                <a:spcPts val="1800"/>
              </a:spcAft>
              <a:buSzPct val="79000"/>
            </a:pPr>
            <a:r>
              <a:rPr lang="en-US" sz="2400" dirty="0">
                <a:latin typeface="Aptos Light" panose="020B0004020202020204" pitchFamily="34" charset="0"/>
              </a:rPr>
              <a:t>Confirmed with </a:t>
            </a:r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</a:rPr>
              <a:t>lsof -i TCP</a:t>
            </a:r>
            <a:r>
              <a:rPr lang="en-US" sz="2400" b="1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>
                <a:latin typeface="Aptos Light" panose="020B0004020202020204" pitchFamily="34" charset="0"/>
              </a:rPr>
              <a:t>on IPv4 and IPv6</a:t>
            </a:r>
          </a:p>
          <a:p>
            <a:pPr algn="r">
              <a:lnSpc>
                <a:spcPts val="2300"/>
              </a:lnSpc>
              <a:spcAft>
                <a:spcPts val="1800"/>
              </a:spcAft>
              <a:buSzPct val="79000"/>
            </a:pPr>
            <a:r>
              <a:rPr lang="en-US" sz="2400" dirty="0">
                <a:latin typeface="Aptos Light" panose="020B0004020202020204" pitchFamily="34" charset="0"/>
              </a:rPr>
              <a:t>Demonstrates method for identifying open network connections and services in use</a:t>
            </a:r>
          </a:p>
        </p:txBody>
      </p:sp>
    </p:spTree>
    <p:extLst>
      <p:ext uri="{BB962C8B-B14F-4D97-AF65-F5344CB8AC3E}">
        <p14:creationId xmlns:p14="http://schemas.microsoft.com/office/powerpoint/2010/main" val="2572205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2" y="1140342"/>
            <a:ext cx="3904355" cy="1334498"/>
          </a:xfrm>
        </p:spPr>
        <p:txBody>
          <a:bodyPr anchor="t">
            <a:noAutofit/>
          </a:bodyPr>
          <a:lstStyle/>
          <a:p>
            <a:pPr>
              <a:lnSpc>
                <a:spcPts val="4220"/>
              </a:lnSpc>
            </a:pPr>
            <a:r>
              <a:rPr lang="en-US" sz="5400" dirty="0">
                <a:latin typeface="Consolas" panose="020B0609020204030204" pitchFamily="49" charset="0"/>
                <a:cs typeface="Consolas" panose="020B0609020204030204" pitchFamily="49" charset="0"/>
              </a:rPr>
              <a:t>Process </a:t>
            </a:r>
            <a:br>
              <a:rPr lang="en-US" sz="5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5400" dirty="0">
                <a:latin typeface="Consolas" panose="020B0609020204030204" pitchFamily="49" charset="0"/>
                <a:cs typeface="Consolas" panose="020B0609020204030204" pitchFamily="49" charset="0"/>
              </a:rPr>
              <a:t>Hacker</a:t>
            </a:r>
          </a:p>
        </p:txBody>
      </p:sp>
      <p:pic>
        <p:nvPicPr>
          <p:cNvPr id="4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74D9DD43-70DD-A56C-FCA2-65AF5DD932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-394" r="-104" b="249"/>
          <a:stretch/>
        </p:blipFill>
        <p:spPr>
          <a:xfrm>
            <a:off x="1" y="1"/>
            <a:ext cx="8196942" cy="6858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3142" y="2733907"/>
            <a:ext cx="3904355" cy="3590693"/>
          </a:xfrm>
        </p:spPr>
        <p:txBody>
          <a:bodyPr>
            <a:normAutofit/>
          </a:bodyPr>
          <a:lstStyle/>
          <a:p>
            <a:pPr>
              <a:lnSpc>
                <a:spcPts val="2340"/>
              </a:lnSpc>
              <a:spcAft>
                <a:spcPts val="2200"/>
              </a:spcAft>
              <a:buSzPct val="75000"/>
            </a:pPr>
            <a:r>
              <a:rPr lang="en-US" sz="2200" dirty="0">
                <a:latin typeface="Aptos Light" panose="020B0004020202020204" pitchFamily="34" charset="0"/>
              </a:rPr>
              <a:t>Inspected </a:t>
            </a:r>
            <a:r>
              <a:rPr lang="en-US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svchost.exe </a:t>
            </a:r>
            <a:r>
              <a:rPr lang="en-US" sz="2200" dirty="0">
                <a:latin typeface="Aptos Light" panose="020B0004020202020204" pitchFamily="34" charset="0"/>
              </a:rPr>
              <a:t>and parent </a:t>
            </a:r>
            <a:r>
              <a:rPr lang="en-US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services.exe</a:t>
            </a:r>
          </a:p>
          <a:p>
            <a:pPr>
              <a:lnSpc>
                <a:spcPts val="2340"/>
              </a:lnSpc>
              <a:spcAft>
                <a:spcPts val="2200"/>
              </a:spcAft>
              <a:buSzPct val="75000"/>
            </a:pPr>
            <a:r>
              <a:rPr lang="en-US" sz="2200" dirty="0">
                <a:latin typeface="Aptos Light" panose="020B0004020202020204" pitchFamily="34" charset="0"/>
              </a:rPr>
              <a:t>Verified DEP policy applied</a:t>
            </a:r>
          </a:p>
          <a:p>
            <a:pPr>
              <a:lnSpc>
                <a:spcPts val="2340"/>
              </a:lnSpc>
              <a:spcAft>
                <a:spcPts val="2200"/>
              </a:spcAft>
              <a:buSzPct val="75000"/>
            </a:pPr>
            <a:r>
              <a:rPr lang="en-US" sz="2200" dirty="0">
                <a:latin typeface="Aptos Light" panose="020B0004020202020204" pitchFamily="34" charset="0"/>
              </a:rPr>
              <a:t>Used to detect suspicious or injected processes</a:t>
            </a:r>
          </a:p>
          <a:p>
            <a:br>
              <a:rPr lang="en-US" sz="2400" dirty="0">
                <a:effectLst/>
                <a:latin typeface="Helvetica Neue" panose="02000503000000020004" pitchFamily="2" charset="0"/>
              </a:rPr>
            </a:br>
            <a:endParaRPr lang="en-US" sz="2400" dirty="0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58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9560"/>
            <a:ext cx="3918857" cy="1249407"/>
          </a:xfrm>
        </p:spPr>
        <p:txBody>
          <a:bodyPr>
            <a:noAutofit/>
          </a:bodyPr>
          <a:lstStyle/>
          <a:p>
            <a:pPr algn="r">
              <a:lnSpc>
                <a:spcPts val="4060"/>
              </a:lnSpc>
            </a:pPr>
            <a:r>
              <a:rPr lang="en-US" sz="5400" dirty="0">
                <a:latin typeface="Consolas" panose="020B0609020204030204" pitchFamily="49" charset="0"/>
                <a:cs typeface="Consolas" panose="020B0609020204030204" pitchFamily="49" charset="0"/>
              </a:rPr>
              <a:t>Process Monitor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64753" y="2456129"/>
            <a:ext cx="4081582" cy="4140024"/>
          </a:xfrm>
        </p:spPr>
        <p:txBody>
          <a:bodyPr>
            <a:noAutofit/>
          </a:bodyPr>
          <a:lstStyle/>
          <a:p>
            <a:pPr algn="r">
              <a:lnSpc>
                <a:spcPts val="2200"/>
              </a:lnSpc>
              <a:spcAft>
                <a:spcPts val="2400"/>
              </a:spcAft>
              <a:buSzPct val="80000"/>
            </a:pPr>
            <a:r>
              <a:rPr lang="en-US" sz="2000" dirty="0">
                <a:latin typeface="Aptos Light" panose="020B0004020202020204" pitchFamily="34" charset="0"/>
              </a:rPr>
              <a:t>Monitored registry activity of </a:t>
            </a: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notepad.exe </a:t>
            </a:r>
            <a:r>
              <a:rPr lang="en-US" sz="2000" dirty="0">
                <a:latin typeface="Aptos Light" panose="020B0004020202020204" pitchFamily="34" charset="0"/>
              </a:rPr>
              <a:t>using Process Monitor</a:t>
            </a:r>
          </a:p>
          <a:p>
            <a:pPr algn="r">
              <a:lnSpc>
                <a:spcPts val="2200"/>
              </a:lnSpc>
              <a:spcAft>
                <a:spcPts val="2400"/>
              </a:spcAft>
              <a:buSzPct val="80000"/>
            </a:pPr>
            <a:r>
              <a:rPr lang="en-US" sz="2000" dirty="0">
                <a:latin typeface="Aptos Light" panose="020B0004020202020204" pitchFamily="34" charset="0"/>
              </a:rPr>
              <a:t>Detected font change to Roman size 28, under:</a:t>
            </a:r>
            <a:br>
              <a:rPr lang="en-US" sz="2000" dirty="0">
                <a:latin typeface="Aptos Light" panose="020B0004020202020204" pitchFamily="34" charset="0"/>
              </a:rPr>
            </a:br>
            <a:r>
              <a:rPr lang="en-US" sz="1700" b="1" dirty="0">
                <a:latin typeface="Consolas" panose="020B0609020204030204" pitchFamily="49" charset="0"/>
                <a:ea typeface="Hack Nerd Font" panose="020B0609030202020204" pitchFamily="49" charset="0"/>
                <a:cs typeface="Consolas" panose="020B0609020204030204" pitchFamily="49" charset="0"/>
              </a:rPr>
              <a:t>HKCU\Software\Microsoft\Notepad</a:t>
            </a:r>
          </a:p>
          <a:p>
            <a:pPr algn="r">
              <a:lnSpc>
                <a:spcPts val="2200"/>
              </a:lnSpc>
              <a:spcAft>
                <a:spcPts val="2400"/>
              </a:spcAft>
              <a:buSzPct val="80000"/>
            </a:pPr>
            <a:r>
              <a:rPr lang="en-US" sz="2000" dirty="0">
                <a:latin typeface="Aptos Light" panose="020B0004020202020204" pitchFamily="34" charset="0"/>
              </a:rPr>
              <a:t>Demonstrates how applications modify and store configurations in the Windows Registry</a:t>
            </a:r>
            <a:endParaRPr lang="en-US" sz="2000" dirty="0"/>
          </a:p>
        </p:txBody>
      </p:sp>
      <p:pic>
        <p:nvPicPr>
          <p:cNvPr id="10" name="Picture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7287E970-01EB-1E91-14D1-4B5B3DD100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283" r="2167" b="-113"/>
          <a:stretch/>
        </p:blipFill>
        <p:spPr>
          <a:xfrm>
            <a:off x="4016829" y="152401"/>
            <a:ext cx="8175171" cy="6443752"/>
          </a:xfrm>
        </p:spPr>
      </p:pic>
    </p:spTree>
    <p:extLst>
      <p:ext uri="{BB962C8B-B14F-4D97-AF65-F5344CB8AC3E}">
        <p14:creationId xmlns:p14="http://schemas.microsoft.com/office/powerpoint/2010/main" val="3939331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ircuit board with blue lights&#10;&#10;Description automatically generated">
            <a:extLst>
              <a:ext uri="{FF2B5EF4-FFF2-40B4-BE49-F238E27FC236}">
                <a16:creationId xmlns:a16="http://schemas.microsoft.com/office/drawing/2014/main" id="{BC5E703A-7336-31A9-2354-64697262D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2" r="7657"/>
          <a:stretch>
            <a:fillRect/>
          </a:stretch>
        </p:blipFill>
        <p:spPr>
          <a:xfrm>
            <a:off x="3690257" y="0"/>
            <a:ext cx="8498694" cy="685800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C44E45-320E-9EDF-2F5A-43DE102ED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547" y="899099"/>
            <a:ext cx="4934710" cy="10701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5400" dirty="0">
                <a:latin typeface="Consolas" panose="020B0609020204030204" pitchFamily="49" charset="0"/>
                <a:cs typeface="Consolas" panose="020B0609020204030204" pitchFamily="49" charset="0"/>
              </a:rPr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2C8728-C506-5776-F481-27F72B9B5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549" y="3775311"/>
            <a:ext cx="5470468" cy="2183590"/>
          </a:xfrm>
        </p:spPr>
        <p:txBody>
          <a:bodyPr vert="horz" lIns="91440" tIns="45720" rIns="91440" bIns="45720" rtlCol="0">
            <a:noAutofit/>
          </a:bodyPr>
          <a:lstStyle/>
          <a:p>
            <a:pPr marL="228600" indent="-228600" algn="l">
              <a:lnSpc>
                <a:spcPts val="2280"/>
              </a:lnSpc>
              <a:buSzPct val="80000"/>
              <a:buFont typeface="Wingdings" pitchFamily="2" charset="2"/>
              <a:buChar char="§"/>
            </a:pPr>
            <a:r>
              <a:rPr lang="en-US" sz="1900" dirty="0">
                <a:effectLst/>
                <a:latin typeface="Aptos Light" panose="020B0004020202020204" pitchFamily="34" charset="0"/>
              </a:rPr>
              <a:t>Intrusion Analysis using Wireshark</a:t>
            </a:r>
          </a:p>
          <a:p>
            <a:pPr marL="228600" indent="-228600" algn="l">
              <a:lnSpc>
                <a:spcPts val="2280"/>
              </a:lnSpc>
              <a:buSzPct val="80000"/>
              <a:buFont typeface="Wingdings" pitchFamily="2" charset="2"/>
              <a:buChar char="§"/>
            </a:pPr>
            <a:r>
              <a:rPr lang="en-US" sz="1900" dirty="0">
                <a:effectLst/>
                <a:latin typeface="Aptos Light" panose="020B0004020202020204" pitchFamily="34" charset="0"/>
              </a:rPr>
              <a:t>OpenSSL Encryption and Certificate Management</a:t>
            </a:r>
          </a:p>
          <a:p>
            <a:pPr marL="228600" indent="-228600" algn="l">
              <a:lnSpc>
                <a:spcPts val="2280"/>
              </a:lnSpc>
              <a:buSzPct val="80000"/>
              <a:buFont typeface="Wingdings" pitchFamily="2" charset="2"/>
              <a:buChar char="§"/>
            </a:pPr>
            <a:r>
              <a:rPr lang="en-US" sz="1900" dirty="0">
                <a:effectLst/>
                <a:latin typeface="Aptos Light" panose="020B0004020202020204" pitchFamily="34" charset="0"/>
              </a:rPr>
              <a:t>Snort Intrusion Detection Configuration</a:t>
            </a:r>
          </a:p>
          <a:p>
            <a:pPr marL="228600" indent="-228600" algn="l">
              <a:lnSpc>
                <a:spcPts val="2280"/>
              </a:lnSpc>
              <a:buSzPct val="80000"/>
              <a:buFont typeface="Wingdings" pitchFamily="2" charset="2"/>
              <a:buChar char="§"/>
            </a:pPr>
            <a:r>
              <a:rPr lang="en-US" sz="1900" dirty="0">
                <a:effectLst/>
                <a:latin typeface="Aptos Light" panose="020B0004020202020204" pitchFamily="34" charset="0"/>
              </a:rPr>
              <a:t>Live Memory Analysis</a:t>
            </a:r>
          </a:p>
          <a:p>
            <a:pPr marL="228600" indent="-228600" algn="l">
              <a:lnSpc>
                <a:spcPts val="2280"/>
              </a:lnSpc>
              <a:buSzPct val="80000"/>
              <a:buFont typeface="Wingdings" pitchFamily="2" charset="2"/>
              <a:buChar char="§"/>
            </a:pPr>
            <a:r>
              <a:rPr lang="en-US" sz="1900" dirty="0">
                <a:effectLst/>
                <a:latin typeface="Aptos Light" panose="020B0004020202020204" pitchFamily="34" charset="0"/>
              </a:rPr>
              <a:t>Firewall Design and Implementation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D672F0-222B-1FA5-1EB0-454928D950E7}"/>
              </a:ext>
            </a:extLst>
          </p:cNvPr>
          <p:cNvSpPr txBox="1"/>
          <p:nvPr/>
        </p:nvSpPr>
        <p:spPr>
          <a:xfrm>
            <a:off x="279547" y="2090649"/>
            <a:ext cx="5470470" cy="1406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80"/>
              </a:lnSpc>
            </a:pPr>
            <a:r>
              <a:rPr lang="en-US" sz="1800" dirty="0">
                <a:effectLst/>
                <a:latin typeface="Aptos Light" panose="020B0004020202020204" pitchFamily="34" charset="0"/>
              </a:rPr>
              <a:t>This presentation demonstrates practical cybersecurity experience in securing network infrastructures and analyzing threats across multiple layers of defense, through the following projects:</a:t>
            </a:r>
          </a:p>
        </p:txBody>
      </p:sp>
    </p:spTree>
    <p:extLst>
      <p:ext uri="{BB962C8B-B14F-4D97-AF65-F5344CB8AC3E}">
        <p14:creationId xmlns:p14="http://schemas.microsoft.com/office/powerpoint/2010/main" val="132280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655C47-7AD7-12C1-D144-5C01155B1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8087"/>
            <a:ext cx="12191998" cy="5113471"/>
          </a:xfrm>
          <a:prstGeom prst="rect">
            <a:avLst/>
          </a:prstGeom>
          <a:ln>
            <a:noFill/>
          </a:ln>
          <a:effectLst>
            <a:outerShdw blurRad="635000" dist="254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94DC0-1195-CD60-4B78-BBB0E738781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65614" y="777240"/>
            <a:ext cx="4535516" cy="3777366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4800">
                <a:effectLst/>
              </a:rPr>
            </a:br>
            <a:br>
              <a:rPr lang="en-US" sz="4800">
                <a:effectLst/>
              </a:rPr>
            </a:br>
            <a:br>
              <a:rPr lang="en-US" sz="4800">
                <a:effectLst/>
              </a:rPr>
            </a:br>
            <a:endParaRPr lang="en-US" sz="4800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148" y="0"/>
            <a:ext cx="6076852" cy="6849700"/>
          </a:xfrm>
          <a:prstGeom prst="rect">
            <a:avLst/>
          </a:prstGeom>
          <a:ln>
            <a:noFill/>
          </a:ln>
          <a:effectLst>
            <a:outerShdw blurRad="596900" dist="317500" dir="8820000" sx="87000" sy="87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74B64-E94C-38F4-FDC5-499AFE3F2F5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575" y="4665202"/>
            <a:ext cx="12191998" cy="9327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5000" dirty="0">
                <a:latin typeface="Consolas" panose="020B0609020204030204" pitchFamily="49" charset="0"/>
                <a:cs typeface="Consolas" panose="020B0609020204030204" pitchFamily="49" charset="0"/>
              </a:rPr>
              <a:t>Firewall Design and Implementation</a:t>
            </a:r>
          </a:p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ECF27DF8-193B-0AB4-8E5C-249E2DEE3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" y="-39764"/>
            <a:ext cx="12211146" cy="4459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78BA0C-075C-4DEC-4E23-538A619A6505}"/>
              </a:ext>
            </a:extLst>
          </p:cNvPr>
          <p:cNvSpPr txBox="1"/>
          <p:nvPr/>
        </p:nvSpPr>
        <p:spPr>
          <a:xfrm>
            <a:off x="38297" y="5525266"/>
            <a:ext cx="12153703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40"/>
              </a:lnSpc>
            </a:pP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Aptos Light" panose="020B0004020202020204" pitchFamily="34" charset="0"/>
              </a:rPr>
              <a:t>Configuring and testing firewall rules to control network traffic and protect systems from unauthorized access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2590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C717412A-96A6-C6BB-220F-18535BCDED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" t="-291" r="-124" b="121"/>
          <a:stretch/>
        </p:blipFill>
        <p:spPr>
          <a:xfrm>
            <a:off x="4051610" y="-20205"/>
            <a:ext cx="8140390" cy="687820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819400"/>
            <a:ext cx="4051609" cy="4038600"/>
          </a:xfrm>
        </p:spPr>
        <p:txBody>
          <a:bodyPr>
            <a:normAutofit/>
          </a:bodyPr>
          <a:lstStyle/>
          <a:p>
            <a:pPr marL="7938" algn="r">
              <a:lnSpc>
                <a:spcPts val="2080"/>
              </a:lnSpc>
              <a:spcAft>
                <a:spcPts val="1800"/>
              </a:spcAft>
              <a:buSzPct val="70000"/>
            </a:pPr>
            <a:r>
              <a:rPr lang="en-US" sz="2400" dirty="0">
                <a:effectLst/>
                <a:latin typeface="Aptos Light" panose="020B0004020202020204" pitchFamily="34" charset="0"/>
              </a:rPr>
              <a:t>Verified DMZ routing configuration</a:t>
            </a:r>
          </a:p>
          <a:p>
            <a:pPr marL="7938" algn="r">
              <a:lnSpc>
                <a:spcPts val="2080"/>
              </a:lnSpc>
              <a:spcAft>
                <a:spcPts val="1800"/>
              </a:spcAft>
              <a:buSzPct val="70000"/>
            </a:pPr>
            <a:r>
              <a:rPr lang="en-US" sz="2400" dirty="0">
                <a:effectLst/>
                <a:latin typeface="Aptos Light" panose="020B0004020202020204" pitchFamily="34" charset="0"/>
              </a:rPr>
              <a:t>Displayed </a:t>
            </a:r>
            <a:r>
              <a:rPr lang="en-US" sz="2400" dirty="0">
                <a:effectLst/>
                <a:latin typeface="Aptos Light" panose="020B0004020202020204" pitchFamily="34" charset="0"/>
                <a:cs typeface="Consolas" panose="020B0609020204030204" pitchFamily="49" charset="0"/>
              </a:rPr>
              <a:t>ip addr</a:t>
            </a:r>
            <a:r>
              <a:rPr lang="en-US" sz="2400" dirty="0">
                <a:latin typeface="Aptos Light" panose="020B0004020202020204" pitchFamily="34" charset="0"/>
                <a:cs typeface="Consolas" panose="020B0609020204030204" pitchFamily="49" charset="0"/>
              </a:rPr>
              <a:t> </a:t>
            </a:r>
            <a:r>
              <a:rPr lang="en-US" sz="2400" dirty="0">
                <a:effectLst/>
                <a:latin typeface="Aptos Light" panose="020B0004020202020204" pitchFamily="34" charset="0"/>
              </a:rPr>
              <a:t>and </a:t>
            </a:r>
            <a:r>
              <a:rPr lang="en-US" sz="2400" dirty="0">
                <a:effectLst/>
                <a:latin typeface="Aptos Light" panose="020B0004020202020204" pitchFamily="34" charset="0"/>
                <a:cs typeface="Consolas" panose="020B0609020204030204" pitchFamily="49" charset="0"/>
              </a:rPr>
              <a:t>netstat -rn </a:t>
            </a:r>
            <a:r>
              <a:rPr lang="en-US" sz="2400" dirty="0">
                <a:latin typeface="Aptos Light" panose="020B0004020202020204" pitchFamily="34" charset="0"/>
                <a:cs typeface="Consolas" panose="020B0609020204030204" pitchFamily="49" charset="0"/>
              </a:rPr>
              <a:t>outputs</a:t>
            </a:r>
            <a:endParaRPr lang="en-US" sz="2400" dirty="0">
              <a:effectLst/>
              <a:latin typeface="Aptos Light" panose="020B0004020202020204" pitchFamily="34" charset="0"/>
            </a:endParaRPr>
          </a:p>
          <a:p>
            <a:pPr marL="7938" algn="r">
              <a:lnSpc>
                <a:spcPts val="2080"/>
              </a:lnSpc>
              <a:spcAft>
                <a:spcPts val="1800"/>
              </a:spcAft>
              <a:buSzPct val="70000"/>
            </a:pPr>
            <a:r>
              <a:rPr lang="en-US" sz="2400" dirty="0">
                <a:effectLst/>
                <a:latin typeface="Aptos Light" panose="020B0004020202020204" pitchFamily="34" charset="0"/>
              </a:rPr>
              <a:t>Added static route to reach 192.168.177.0/24 via 172.16.0.10</a:t>
            </a:r>
          </a:p>
          <a:p>
            <a:pPr marL="7938" algn="r">
              <a:lnSpc>
                <a:spcPts val="2080"/>
              </a:lnSpc>
              <a:spcAft>
                <a:spcPts val="1800"/>
              </a:spcAft>
              <a:buSzPct val="70000"/>
            </a:pPr>
            <a:r>
              <a:rPr lang="en-US" sz="2400" dirty="0">
                <a:effectLst/>
                <a:latin typeface="Aptos Light" panose="020B0004020202020204" pitchFamily="34" charset="0"/>
              </a:rPr>
              <a:t>Confirmed correct gateway and route entries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D69283-8F20-C451-0F22-30A9823B3D25}"/>
              </a:ext>
            </a:extLst>
          </p:cNvPr>
          <p:cNvSpPr txBox="1"/>
          <p:nvPr/>
        </p:nvSpPr>
        <p:spPr>
          <a:xfrm>
            <a:off x="0" y="519833"/>
            <a:ext cx="4051609" cy="1955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480"/>
              </a:lnSpc>
            </a:pPr>
            <a:r>
              <a:rPr lang="en-US" sz="4000" spc="-150" dirty="0">
                <a:latin typeface="Consolas" panose="020B0609020204030204" pitchFamily="49" charset="0"/>
                <a:cs typeface="Consolas" panose="020B0609020204030204" pitchFamily="49" charset="0"/>
              </a:rPr>
              <a:t>Firewall Design </a:t>
            </a:r>
          </a:p>
          <a:p>
            <a:pPr algn="r">
              <a:lnSpc>
                <a:spcPts val="3480"/>
              </a:lnSpc>
            </a:pPr>
            <a:r>
              <a:rPr lang="en-US" sz="4000" spc="-150" dirty="0">
                <a:latin typeface="Consolas" panose="020B0609020204030204" pitchFamily="49" charset="0"/>
                <a:cs typeface="Consolas" panose="020B0609020204030204" pitchFamily="49" charset="0"/>
              </a:rPr>
              <a:t>and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851436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9EBCA704-C0FF-E6C6-4DDD-7D76339573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158" r="1172"/>
          <a:stretch/>
        </p:blipFill>
        <p:spPr>
          <a:xfrm>
            <a:off x="-69573" y="-27333"/>
            <a:ext cx="8249478" cy="691266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79905" y="2806733"/>
            <a:ext cx="4012095" cy="3933600"/>
          </a:xfrm>
        </p:spPr>
        <p:txBody>
          <a:bodyPr>
            <a:normAutofit/>
          </a:bodyPr>
          <a:lstStyle/>
          <a:p>
            <a:pPr>
              <a:lnSpc>
                <a:spcPts val="2000"/>
              </a:lnSpc>
              <a:spcAft>
                <a:spcPts val="1800"/>
              </a:spcAft>
            </a:pPr>
            <a:r>
              <a:rPr lang="en-US" sz="2400" dirty="0">
                <a:latin typeface="Aptos Light" panose="020B0004020202020204" pitchFamily="34" charset="0"/>
              </a:rPr>
              <a:t>Enabled IP forwarding (net.ipv4.ip_forward=1)</a:t>
            </a:r>
          </a:p>
          <a:p>
            <a:pPr>
              <a:lnSpc>
                <a:spcPts val="2000"/>
              </a:lnSpc>
              <a:spcAft>
                <a:spcPts val="1800"/>
              </a:spcAft>
            </a:pPr>
            <a:r>
              <a:rPr lang="en-US" sz="2400" dirty="0">
                <a:latin typeface="Aptos Light" panose="020B0004020202020204" pitchFamily="34" charset="0"/>
              </a:rPr>
              <a:t>Verified connectivity using ping (0% loss)</a:t>
            </a:r>
          </a:p>
          <a:p>
            <a:pPr>
              <a:lnSpc>
                <a:spcPts val="2000"/>
              </a:lnSpc>
              <a:spcAft>
                <a:spcPts val="1800"/>
              </a:spcAft>
            </a:pPr>
            <a:r>
              <a:rPr lang="en-US" sz="2400" dirty="0">
                <a:latin typeface="Aptos Light" panose="020B0004020202020204" pitchFamily="34" charset="0"/>
              </a:rPr>
              <a:t>Ran SYN scan: sudo nmap -sS 172.16.0.50</a:t>
            </a:r>
          </a:p>
          <a:p>
            <a:pPr>
              <a:lnSpc>
                <a:spcPts val="2000"/>
              </a:lnSpc>
              <a:spcAft>
                <a:spcPts val="1800"/>
              </a:spcAft>
            </a:pPr>
            <a:r>
              <a:rPr lang="en-US" sz="2400" dirty="0">
                <a:latin typeface="Aptos Light" panose="020B0004020202020204" pitchFamily="34" charset="0"/>
              </a:rPr>
              <a:t>Identified open ports for firewall rule creation</a:t>
            </a:r>
          </a:p>
          <a:p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1D1FD-F4FB-A948-CA2D-048F8B22E89C}"/>
              </a:ext>
            </a:extLst>
          </p:cNvPr>
          <p:cNvSpPr txBox="1"/>
          <p:nvPr/>
        </p:nvSpPr>
        <p:spPr>
          <a:xfrm>
            <a:off x="8179904" y="993203"/>
            <a:ext cx="4012095" cy="145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4400" spc="-15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Firewall Connectivity Testing</a:t>
            </a:r>
          </a:p>
        </p:txBody>
      </p:sp>
    </p:spTree>
    <p:extLst>
      <p:ext uri="{BB962C8B-B14F-4D97-AF65-F5344CB8AC3E}">
        <p14:creationId xmlns:p14="http://schemas.microsoft.com/office/powerpoint/2010/main" val="527684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screenshot of a computer&#10;&#10;Description automatically generated">
            <a:extLst>
              <a:ext uri="{FF2B5EF4-FFF2-40B4-BE49-F238E27FC236}">
                <a16:creationId xmlns:a16="http://schemas.microsoft.com/office/drawing/2014/main" id="{945A3A1D-0CB2-6A09-B94A-2868EAFDB7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t="-244" r="76" b="259"/>
          <a:stretch/>
        </p:blipFill>
        <p:spPr>
          <a:xfrm>
            <a:off x="4263343" y="0"/>
            <a:ext cx="7928658" cy="6858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365514"/>
            <a:ext cx="4263343" cy="4171373"/>
          </a:xfrm>
        </p:spPr>
        <p:txBody>
          <a:bodyPr>
            <a:noAutofit/>
          </a:bodyPr>
          <a:lstStyle/>
          <a:p>
            <a:pPr algn="r">
              <a:lnSpc>
                <a:spcPts val="2300"/>
              </a:lnSpc>
              <a:spcAft>
                <a:spcPts val="1800"/>
              </a:spcAft>
              <a:buSzPct val="70000"/>
            </a:pPr>
            <a:r>
              <a:rPr lang="en-US" sz="2500" dirty="0">
                <a:effectLst/>
                <a:latin typeface="Aptos Light" panose="020B0004020202020204" pitchFamily="34" charset="0"/>
              </a:rPr>
              <a:t>Scanned DMZ host with </a:t>
            </a:r>
            <a:r>
              <a:rPr lang="en-US" sz="2500" dirty="0">
                <a:effectLst/>
                <a:latin typeface="Aptos Light" panose="020B0004020202020204" pitchFamily="34" charset="0"/>
                <a:cs typeface="Consolas" panose="020B0609020204030204" pitchFamily="49" charset="0"/>
              </a:rPr>
              <a:t>nmap</a:t>
            </a:r>
            <a:r>
              <a:rPr lang="en-US" sz="2500" dirty="0">
                <a:effectLst/>
                <a:latin typeface="Aptos Light" panose="020B0004020202020204" pitchFamily="34" charset="0"/>
              </a:rPr>
              <a:t> to identify open ports</a:t>
            </a:r>
          </a:p>
          <a:p>
            <a:pPr algn="r">
              <a:lnSpc>
                <a:spcPts val="2300"/>
              </a:lnSpc>
              <a:spcAft>
                <a:spcPts val="1800"/>
              </a:spcAft>
            </a:pPr>
            <a:r>
              <a:rPr lang="en-US" sz="2500" dirty="0">
                <a:latin typeface="Aptos Light" panose="020B0004020202020204" pitchFamily="34" charset="0"/>
              </a:rPr>
              <a:t>Configured iptables for time-restricted SSH (08:00–16:00 CST)</a:t>
            </a:r>
          </a:p>
          <a:p>
            <a:pPr algn="r">
              <a:lnSpc>
                <a:spcPts val="2300"/>
              </a:lnSpc>
              <a:spcAft>
                <a:spcPts val="1800"/>
              </a:spcAft>
            </a:pPr>
            <a:r>
              <a:rPr lang="en-US" sz="2500" dirty="0">
                <a:latin typeface="Aptos Light" panose="020B0004020202020204" pitchFamily="34" charset="0"/>
              </a:rPr>
              <a:t>Verified firewall time settings with timedatectl</a:t>
            </a:r>
          </a:p>
          <a:p>
            <a:pPr algn="r">
              <a:lnSpc>
                <a:spcPts val="2300"/>
              </a:lnSpc>
              <a:spcAft>
                <a:spcPts val="1800"/>
              </a:spcAft>
            </a:pPr>
            <a:r>
              <a:rPr lang="en-US" sz="2500" dirty="0">
                <a:latin typeface="Aptos Light" panose="020B0004020202020204" pitchFamily="34" charset="0"/>
              </a:rPr>
              <a:t>Confirmed SSH access within allowed window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23CF06-319F-F991-80C1-263876201334}"/>
              </a:ext>
            </a:extLst>
          </p:cNvPr>
          <p:cNvSpPr txBox="1"/>
          <p:nvPr/>
        </p:nvSpPr>
        <p:spPr>
          <a:xfrm>
            <a:off x="-1" y="931724"/>
            <a:ext cx="4263343" cy="1112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880"/>
              </a:lnSpc>
            </a:pPr>
            <a:r>
              <a:rPr lang="en-US" sz="4400" spc="-15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Firewall Rule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014873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E61CC-578E-839B-BF80-9827E03CB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122607"/>
            <a:ext cx="6302472" cy="4626536"/>
          </a:xfrm>
        </p:spPr>
        <p:txBody>
          <a:bodyPr>
            <a:normAutofit fontScale="92500"/>
          </a:bodyPr>
          <a:lstStyle/>
          <a:p>
            <a:pPr algn="r">
              <a:lnSpc>
                <a:spcPts val="2160"/>
              </a:lnSpc>
              <a:spcAft>
                <a:spcPts val="2400"/>
              </a:spcAft>
              <a:buSzPct val="74000"/>
            </a:pPr>
            <a:r>
              <a:rPr lang="en-US" sz="2300" dirty="0">
                <a:solidFill>
                  <a:schemeClr val="tx1"/>
                </a:solidFill>
                <a:effectLst/>
                <a:latin typeface="Aptos Light" panose="020B0004020202020204" pitchFamily="34" charset="0"/>
              </a:rPr>
              <a:t>Some virtual machines ran slow, and the mouse consistently disappeared, requiring restarts to continue labs</a:t>
            </a:r>
          </a:p>
          <a:p>
            <a:pPr algn="r">
              <a:lnSpc>
                <a:spcPts val="2160"/>
              </a:lnSpc>
              <a:spcAft>
                <a:spcPts val="2400"/>
              </a:spcAft>
              <a:buSzPct val="74000"/>
            </a:pPr>
            <a:r>
              <a:rPr lang="en-US" sz="2300" dirty="0">
                <a:solidFill>
                  <a:schemeClr val="tx1"/>
                </a:solidFill>
                <a:effectLst/>
                <a:latin typeface="Aptos Light" panose="020B0004020202020204" pitchFamily="34" charset="0"/>
              </a:rPr>
              <a:t>Balancing multiple projects and tight deadlines required strong focus, patience, and time management</a:t>
            </a:r>
          </a:p>
          <a:p>
            <a:pPr algn="r">
              <a:lnSpc>
                <a:spcPts val="2160"/>
              </a:lnSpc>
              <a:spcAft>
                <a:spcPts val="2400"/>
              </a:spcAft>
              <a:buSzPct val="74000"/>
            </a:pPr>
            <a:r>
              <a:rPr lang="en-US" sz="2300" dirty="0">
                <a:solidFill>
                  <a:schemeClr val="tx1"/>
                </a:solidFill>
                <a:effectLst/>
                <a:latin typeface="Aptos Light" panose="020B0004020202020204" pitchFamily="34" charset="0"/>
              </a:rPr>
              <a:t>Fine-tuning configurations (firewall rules and analysis tools) required precision and adaptability</a:t>
            </a:r>
          </a:p>
          <a:p>
            <a:pPr algn="r">
              <a:lnSpc>
                <a:spcPts val="2160"/>
              </a:lnSpc>
              <a:spcAft>
                <a:spcPts val="2400"/>
              </a:spcAft>
              <a:buSzPct val="74000"/>
            </a:pPr>
            <a:r>
              <a:rPr lang="en-US" sz="2300" dirty="0">
                <a:solidFill>
                  <a:schemeClr val="tx1"/>
                </a:solidFill>
                <a:effectLst/>
                <a:latin typeface="Aptos Light" panose="020B0004020202020204" pitchFamily="34" charset="0"/>
              </a:rPr>
              <a:t>Learning how to communicate my technical findings so that both general and technical audiences could understand and appreciate them</a:t>
            </a:r>
          </a:p>
          <a:p>
            <a:endParaRPr lang="en-US" dirty="0"/>
          </a:p>
        </p:txBody>
      </p:sp>
      <p:pic>
        <p:nvPicPr>
          <p:cNvPr id="4" name="Picture Placeholder 90" descr="Close up of chess pieces">
            <a:extLst>
              <a:ext uri="{FF2B5EF4-FFF2-40B4-BE49-F238E27FC236}">
                <a16:creationId xmlns:a16="http://schemas.microsoft.com/office/drawing/2014/main" id="{9370233D-2A87-8D93-428A-1CE8CA677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flipH="1">
            <a:off x="6302473" y="0"/>
            <a:ext cx="5889523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D54499-0FA2-FC45-381E-7A27CB974A7B}"/>
              </a:ext>
            </a:extLst>
          </p:cNvPr>
          <p:cNvSpPr txBox="1"/>
          <p:nvPr/>
        </p:nvSpPr>
        <p:spPr>
          <a:xfrm>
            <a:off x="0" y="816113"/>
            <a:ext cx="6302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nsolas" panose="020B0609020204030204" pitchFamily="49" charset="0"/>
                <a:cs typeface="Consolas" panose="020B0609020204030204" pitchFamily="49" charset="0"/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403027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44384B-3C14-BF90-3703-AEF12F9FC73C}"/>
              </a:ext>
            </a:extLst>
          </p:cNvPr>
          <p:cNvSpPr txBox="1"/>
          <p:nvPr/>
        </p:nvSpPr>
        <p:spPr>
          <a:xfrm>
            <a:off x="5834269" y="1794462"/>
            <a:ext cx="6455702" cy="50635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  <a:spcBef>
                <a:spcPts val="600"/>
              </a:spcBef>
              <a:spcAft>
                <a:spcPts val="1800"/>
              </a:spcAft>
              <a:buSzPct val="76000"/>
            </a:pPr>
            <a:r>
              <a:rPr lang="en-US" sz="2000" dirty="0">
                <a:effectLst/>
                <a:latin typeface="Aptos Light" panose="020B0004020202020204" pitchFamily="34" charset="0"/>
              </a:rPr>
              <a:t>Built hands-on experience in network defense, intrusion detection, and system hardening using industry-standard tools (Wireshark, Snort, OpenSSL, iptables).</a:t>
            </a:r>
          </a:p>
          <a:p>
            <a:pPr>
              <a:lnSpc>
                <a:spcPts val="2100"/>
              </a:lnSpc>
              <a:spcBef>
                <a:spcPts val="600"/>
              </a:spcBef>
              <a:spcAft>
                <a:spcPts val="1800"/>
              </a:spcAft>
              <a:buSzPct val="76000"/>
            </a:pPr>
            <a:r>
              <a:rPr lang="en-US" sz="2000" dirty="0">
                <a:effectLst/>
                <a:latin typeface="Aptos Light" panose="020B0004020202020204" pitchFamily="34" charset="0"/>
              </a:rPr>
              <a:t>Strengthened Linux and Windows command-line proficiency for real-time analysis and forensic investigation.</a:t>
            </a:r>
          </a:p>
          <a:p>
            <a:pPr>
              <a:lnSpc>
                <a:spcPts val="2100"/>
              </a:lnSpc>
              <a:spcBef>
                <a:spcPts val="600"/>
              </a:spcBef>
              <a:spcAft>
                <a:spcPts val="1800"/>
              </a:spcAft>
              <a:buSzPct val="76000"/>
            </a:pPr>
            <a:r>
              <a:rPr lang="en-US" sz="2000" dirty="0">
                <a:effectLst/>
                <a:latin typeface="Aptos Light" panose="020B0004020202020204" pitchFamily="34" charset="0"/>
              </a:rPr>
              <a:t>Applied critical thinking and threat-modeling skills to identify vulnerabilities and implement secure configurations.</a:t>
            </a:r>
          </a:p>
          <a:p>
            <a:pPr>
              <a:lnSpc>
                <a:spcPts val="2100"/>
              </a:lnSpc>
              <a:spcBef>
                <a:spcPts val="600"/>
              </a:spcBef>
              <a:spcAft>
                <a:spcPts val="1800"/>
              </a:spcAft>
              <a:buSzPct val="76000"/>
            </a:pPr>
            <a:r>
              <a:rPr lang="en-US" sz="2000" dirty="0">
                <a:effectLst/>
                <a:latin typeface="Aptos Light" panose="020B0004020202020204" pitchFamily="34" charset="0"/>
              </a:rPr>
              <a:t>Developed a proactive mindset toward emerging security challenges and continuous professional learning.</a:t>
            </a:r>
          </a:p>
          <a:p>
            <a:pPr>
              <a:lnSpc>
                <a:spcPts val="2100"/>
              </a:lnSpc>
              <a:spcBef>
                <a:spcPts val="600"/>
              </a:spcBef>
              <a:spcAft>
                <a:spcPts val="1800"/>
              </a:spcAft>
              <a:buSzPct val="76000"/>
            </a:pPr>
            <a:r>
              <a:rPr lang="en-US" sz="2000" dirty="0">
                <a:effectLst/>
                <a:latin typeface="Aptos Light" panose="020B0004020202020204" pitchFamily="34" charset="0"/>
              </a:rPr>
              <a:t>Communicated technical findings clearly to both technical and general audiences</a:t>
            </a:r>
          </a:p>
        </p:txBody>
      </p:sp>
      <p:pic>
        <p:nvPicPr>
          <p:cNvPr id="5" name="Picture 4" descr="A hand holding a glowing screen&#10;&#10;Description automatically generated with medium confidence">
            <a:extLst>
              <a:ext uri="{FF2B5EF4-FFF2-40B4-BE49-F238E27FC236}">
                <a16:creationId xmlns:a16="http://schemas.microsoft.com/office/drawing/2014/main" id="{C2488987-0A8D-0F18-2369-D28A55A38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r="7625" b="3702"/>
          <a:stretch/>
        </p:blipFill>
        <p:spPr>
          <a:xfrm>
            <a:off x="1" y="0"/>
            <a:ext cx="583426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72758D-98D5-4381-1C6F-D05309B8F4F6}"/>
              </a:ext>
            </a:extLst>
          </p:cNvPr>
          <p:cNvSpPr txBox="1"/>
          <p:nvPr/>
        </p:nvSpPr>
        <p:spPr>
          <a:xfrm>
            <a:off x="5834271" y="560408"/>
            <a:ext cx="6357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150" dirty="0">
                <a:latin typeface="Consolas" panose="020B0609020204030204" pitchFamily="49" charset="0"/>
                <a:cs typeface="Consolas" panose="020B0609020204030204" pitchFamily="49" charset="0"/>
              </a:rPr>
              <a:t>Career Skills</a:t>
            </a:r>
          </a:p>
        </p:txBody>
      </p:sp>
    </p:spTree>
    <p:extLst>
      <p:ext uri="{BB962C8B-B14F-4D97-AF65-F5344CB8AC3E}">
        <p14:creationId xmlns:p14="http://schemas.microsoft.com/office/powerpoint/2010/main" val="3502522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6234A3B-0404-EFC2-67A9-FA2CDCB2D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040086"/>
            <a:ext cx="12192000" cy="1734140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latin typeface="Aptos Light" panose="020B0004020202020204" pitchFamily="34" charset="0"/>
              </a:rPr>
              <a:t>This project gave me valuable, hands-on experience using real security tools in realistic scenarios. I learned how to secure systems, trace network activity, and recognize potential threats while building a stronger sense of confidence and control. The work reinforced my attention to detail, problem-solving ability, and dedication to keeping networks safe.</a:t>
            </a:r>
          </a:p>
          <a:p>
            <a:pPr algn="l">
              <a:lnSpc>
                <a:spcPct val="140000"/>
              </a:lnSpc>
            </a:pPr>
            <a:endParaRPr lang="en-US" dirty="0"/>
          </a:p>
        </p:txBody>
      </p:sp>
      <p:pic>
        <p:nvPicPr>
          <p:cNvPr id="5" name="Picture 4" descr="A piece of paper with black text&#10;&#10;Description automatically generated">
            <a:extLst>
              <a:ext uri="{FF2B5EF4-FFF2-40B4-BE49-F238E27FC236}">
                <a16:creationId xmlns:a16="http://schemas.microsoft.com/office/drawing/2014/main" id="{18A603CB-3E7A-412B-294B-B9DB85DBB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18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9313-429B-A0E4-F475-9C2945EE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378960"/>
            <a:ext cx="5334000" cy="952046"/>
          </a:xfrm>
        </p:spPr>
        <p:txBody>
          <a:bodyPr/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725FF-5CCD-FC98-8ACA-49008AF5D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829" y="1451200"/>
            <a:ext cx="5007425" cy="5178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Intrusion Analysis using Wireshark</a:t>
            </a:r>
            <a:br>
              <a:rPr lang="en-US" sz="20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1600" dirty="0"/>
              <a:t>Gowthamraj, F. (2025). </a:t>
            </a:r>
            <a:r>
              <a:rPr lang="en-US" sz="1600" i="1" dirty="0"/>
              <a:t>Understanding the ICMP Protocol with Wireshark.</a:t>
            </a:r>
            <a:r>
              <a:rPr lang="en-US" sz="1600" dirty="0"/>
              <a:t> Cisco Learning Network.</a:t>
            </a:r>
            <a:br>
              <a:rPr lang="en-US" sz="1600" dirty="0"/>
            </a:br>
            <a:r>
              <a:rPr lang="en-US" sz="1600" dirty="0">
                <a:hlinkClick r:id="rId2"/>
              </a:rPr>
              <a:t>https://learningnetwork.cisco.com/s/article/Understanding-the-ICMP-Protocol-with-Wireshark-in-Real-Time</a:t>
            </a:r>
            <a:br>
              <a:rPr lang="en-US" sz="1600" dirty="0"/>
            </a:br>
            <a:br>
              <a:rPr lang="en-US" sz="1600" dirty="0"/>
            </a:br>
            <a:r>
              <a:rPr lang="en-US" sz="1600" i="1" dirty="0"/>
              <a:t>Port Scanning Techniques.</a:t>
            </a:r>
            <a:r>
              <a:rPr lang="en-US" sz="1600" dirty="0"/>
              <a:t> Nmap Network Mapper. </a:t>
            </a:r>
            <a:r>
              <a:rPr lang="en-US" sz="1600" dirty="0">
                <a:hlinkClick r:id="rId3"/>
              </a:rPr>
              <a:t>https://nmap.org/book/man-port-scanning-techniques.html</a:t>
            </a:r>
            <a:br>
              <a:rPr lang="en-US" sz="1600" dirty="0"/>
            </a:br>
            <a:br>
              <a:rPr lang="en-US" sz="1600" dirty="0"/>
            </a:br>
            <a:r>
              <a:rPr lang="en-US" sz="1600" i="1" dirty="0"/>
              <a:t>Wireshark User’s Guide.</a:t>
            </a:r>
            <a:r>
              <a:rPr lang="en-US" sz="1600" dirty="0"/>
              <a:t> Wireshark Foundation. </a:t>
            </a:r>
            <a:r>
              <a:rPr lang="en-US" sz="1600" dirty="0">
                <a:hlinkClick r:id="rId4"/>
              </a:rPr>
              <a:t>https://www.wireshark.org/docs/wsug_html/</a:t>
            </a:r>
            <a:endParaRPr lang="en-US" sz="1600" dirty="0"/>
          </a:p>
          <a:p>
            <a:pPr marL="0" indent="0">
              <a:buNone/>
            </a:pPr>
            <a:r>
              <a:rPr lang="en-US" sz="23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OpenSSL Encryption and </a:t>
            </a:r>
            <a:br>
              <a:rPr lang="en-US" sz="23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3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Certificate Management</a:t>
            </a:r>
            <a:br>
              <a:rPr lang="en-US" sz="19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1600" dirty="0"/>
              <a:t>OpenSSL Software Foundation. </a:t>
            </a:r>
            <a:r>
              <a:rPr lang="en-US" sz="1600" i="1" dirty="0"/>
              <a:t>OpenSSL: Cryptography and SSL/TLS Toolkit.</a:t>
            </a:r>
            <a:r>
              <a:rPr lang="en-US" sz="1600" dirty="0"/>
              <a:t> </a:t>
            </a:r>
            <a:r>
              <a:rPr lang="en-US" sz="1600" dirty="0">
                <a:hlinkClick r:id="rId5"/>
              </a:rPr>
              <a:t>https://www.openssl.org/docs/</a:t>
            </a:r>
            <a:endParaRPr lang="en-US" sz="1600" dirty="0"/>
          </a:p>
          <a:p>
            <a:pPr marL="0" indent="0">
              <a:buNone/>
            </a:pPr>
            <a:r>
              <a:rPr lang="en-US" sz="1600" i="1" dirty="0"/>
              <a:t>Wireshark User’s Guide.</a:t>
            </a:r>
            <a:r>
              <a:rPr lang="en-US" sz="1600" dirty="0"/>
              <a:t> Wireshark Foundation. </a:t>
            </a:r>
            <a:r>
              <a:rPr lang="en-US" sz="1600" dirty="0">
                <a:hlinkClick r:id="rId6"/>
              </a:rPr>
              <a:t>https://www.wireshark.org/docs/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271CF-3185-6034-A49C-A14F3379E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3971" y="1451200"/>
            <a:ext cx="5584371" cy="5019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Live Memory Analysis</a:t>
            </a:r>
            <a:br>
              <a:rPr lang="en-US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1600" dirty="0"/>
              <a:t>Microsoft Docs. (2023). </a:t>
            </a:r>
            <a:r>
              <a:rPr lang="en-US" sz="1600" i="1" dirty="0"/>
              <a:t>Process Monitor v3.93.</a:t>
            </a:r>
            <a:r>
              <a:rPr lang="en-US" sz="1600" dirty="0"/>
              <a:t> Microsoft Learn. </a:t>
            </a:r>
            <a:r>
              <a:rPr lang="en-US" sz="1600" dirty="0">
                <a:hlinkClick r:id="rId7"/>
              </a:rPr>
              <a:t>https://learn.microsoft.com/en-us/sysinternals/downloads/procmon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Varonis. (2023, June 23). </a:t>
            </a:r>
            <a:r>
              <a:rPr lang="en-US" sz="1600" i="1" dirty="0"/>
              <a:t>Process Hacker: Advanced Task Manager Overview.</a:t>
            </a:r>
            <a:r>
              <a:rPr lang="en-US" sz="1600" dirty="0"/>
              <a:t> </a:t>
            </a:r>
            <a:r>
              <a:rPr lang="en-US" sz="1600" dirty="0">
                <a:hlinkClick r:id="rId8"/>
              </a:rPr>
              <a:t>https://www.varonis.com/blog/process-hacker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How-To Geek. (2019, April 10). </a:t>
            </a:r>
            <a:r>
              <a:rPr lang="en-US" sz="1600" i="1" dirty="0"/>
              <a:t>How to Use the Linux lsof Command.</a:t>
            </a:r>
            <a:r>
              <a:rPr lang="en-US" sz="1600" dirty="0"/>
              <a:t> </a:t>
            </a:r>
            <a:r>
              <a:rPr lang="en-US" sz="1600" dirty="0">
                <a:hlinkClick r:id="rId9"/>
              </a:rPr>
              <a:t>https://www.howtogeek.com/426031/how-to-use-the-linux-lsof-command/</a:t>
            </a:r>
            <a:endParaRPr lang="en-US" sz="1600" dirty="0"/>
          </a:p>
          <a:p>
            <a:pPr marL="0" indent="0">
              <a:buNone/>
            </a:pPr>
            <a:r>
              <a:rPr lang="en-US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Firewall Design and Implementation</a:t>
            </a:r>
            <a:br>
              <a:rPr lang="en-US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1600" dirty="0"/>
              <a:t>Anicas, M. (2024, June 4). </a:t>
            </a:r>
            <a:r>
              <a:rPr lang="en-US" sz="1600" i="1" dirty="0"/>
              <a:t>Iptables Essentials: Common Firewall Rules and Commands.</a:t>
            </a:r>
            <a:r>
              <a:rPr lang="en-US" sz="1600" dirty="0"/>
              <a:t> DigitalOcean. </a:t>
            </a:r>
            <a:r>
              <a:rPr lang="en-US" sz="1600" dirty="0">
                <a:hlinkClick r:id="rId10"/>
              </a:rPr>
              <a:t>https://www.digitalocean.com/community/tutorials/iptables-essentials-common-firewall-rules-and-commands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Red Hat. (2023, May 17). </a:t>
            </a:r>
            <a:r>
              <a:rPr lang="en-US" sz="1600" i="1" dirty="0"/>
              <a:t>Using Iptables to Secure Your Linux Server.</a:t>
            </a:r>
            <a:r>
              <a:rPr lang="en-US" sz="1600" dirty="0"/>
              <a:t> Red Hat, Inc. </a:t>
            </a:r>
            <a:r>
              <a:rPr lang="en-US" sz="1600" dirty="0">
                <a:hlinkClick r:id="rId11"/>
              </a:rPr>
              <a:t>https://www.redhat.com/sysadmin/iptables</a:t>
            </a:r>
            <a:endParaRPr lang="en-US" sz="1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16E59A-E998-B7F2-57C7-15F7ED283C59}"/>
              </a:ext>
            </a:extLst>
          </p:cNvPr>
          <p:cNvCxnSpPr/>
          <p:nvPr/>
        </p:nvCxnSpPr>
        <p:spPr>
          <a:xfrm>
            <a:off x="5802084" y="1157060"/>
            <a:ext cx="0" cy="5229906"/>
          </a:xfrm>
          <a:prstGeom prst="line">
            <a:avLst/>
          </a:prstGeom>
          <a:ln>
            <a:solidFill>
              <a:srgbClr val="A5A5A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72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Data shark attack Hungry shark about to attack a stream of binary code. Conceptual image about data safety. Digital illustration, 3D render. Wireshark stock pictures, royalty-free photos &amp; images">
            <a:extLst>
              <a:ext uri="{FF2B5EF4-FFF2-40B4-BE49-F238E27FC236}">
                <a16:creationId xmlns:a16="http://schemas.microsoft.com/office/drawing/2014/main" id="{58DB650F-0416-BCBD-9235-495BE759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11648-8009-D299-EC5A-6234F088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0372" y="193759"/>
            <a:ext cx="4405665" cy="3398527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5040"/>
              </a:lnSpc>
            </a:pPr>
            <a:r>
              <a:rPr lang="en-US" sz="5200" spc="-150" dirty="0">
                <a:latin typeface="Consolas" panose="020B0609020204030204" pitchFamily="49" charset="0"/>
                <a:cs typeface="Consolas" panose="020B0609020204030204" pitchFamily="49" charset="0"/>
              </a:rPr>
              <a:t>Intrusion Analysis</a:t>
            </a:r>
            <a:br>
              <a:rPr lang="en-US" sz="5200" spc="-15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5200" spc="-150" dirty="0">
                <a:latin typeface="Consolas" panose="020B0609020204030204" pitchFamily="49" charset="0"/>
                <a:cs typeface="Consolas" panose="020B0609020204030204" pitchFamily="49" charset="0"/>
              </a:rPr>
              <a:t>using Wireshark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37DEA-E3A2-9E9B-D5C2-221585C08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3286" y="3986976"/>
            <a:ext cx="4405666" cy="132525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Aptos Light" panose="020B0004020202020204" pitchFamily="34" charset="0"/>
              </a:rPr>
              <a:t>Capturing and analyzing network traffic to detect potential intrusions and abnormal activity.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7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3" y="454659"/>
            <a:ext cx="5945033" cy="1012724"/>
          </a:xfrm>
        </p:spPr>
        <p:txBody>
          <a:bodyPr anchor="t">
            <a:noAutofit/>
          </a:bodyPr>
          <a:lstStyle/>
          <a:p>
            <a:pPr algn="r"/>
            <a:r>
              <a:rPr lang="en-US" sz="3600" spc="-150" dirty="0">
                <a:latin typeface="Consolas" panose="020B0609020204030204" pitchFamily="49" charset="0"/>
                <a:cs typeface="Consolas" panose="020B0609020204030204" pitchFamily="49" charset="0"/>
              </a:rPr>
              <a:t>ICMP Packet Comparison and OS Identification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87086" y="1876251"/>
            <a:ext cx="6099523" cy="5001537"/>
          </a:xfrm>
        </p:spPr>
        <p:txBody>
          <a:bodyPr anchor="t">
            <a:normAutofit/>
          </a:bodyPr>
          <a:lstStyle/>
          <a:p>
            <a:pPr algn="r">
              <a:lnSpc>
                <a:spcPts val="1760"/>
              </a:lnSpc>
              <a:spcAft>
                <a:spcPts val="1800"/>
              </a:spcAft>
              <a:buClr>
                <a:schemeClr val="tx1"/>
              </a:buClr>
              <a:buSzPct val="80000"/>
            </a:pPr>
            <a:r>
              <a:rPr lang="en-US" sz="1800" dirty="0">
                <a:latin typeface="Aptos Light" panose="020B0004020202020204" pitchFamily="34" charset="0"/>
              </a:rPr>
              <a:t>Analyzed ICMP captures 20 and 22 to compare packet structure and operating system behavior</a:t>
            </a:r>
          </a:p>
          <a:p>
            <a:pPr algn="r">
              <a:lnSpc>
                <a:spcPts val="1760"/>
              </a:lnSpc>
              <a:spcAft>
                <a:spcPts val="1800"/>
              </a:spcAft>
              <a:buClr>
                <a:schemeClr val="tx1"/>
              </a:buClr>
              <a:buSzPct val="80000"/>
            </a:pPr>
            <a:r>
              <a:rPr lang="en-US" sz="1800" dirty="0">
                <a:latin typeface="Aptos Light" panose="020B0004020202020204" pitchFamily="34" charset="0"/>
              </a:rPr>
              <a:t>Capture 20: TTL = 64, Data = 56 bytes</a:t>
            </a:r>
          </a:p>
          <a:p>
            <a:pPr algn="r">
              <a:lnSpc>
                <a:spcPts val="1760"/>
              </a:lnSpc>
              <a:spcAft>
                <a:spcPts val="1800"/>
              </a:spcAft>
              <a:buClr>
                <a:schemeClr val="tx1"/>
              </a:buClr>
              <a:buSzPct val="80000"/>
            </a:pPr>
            <a:r>
              <a:rPr lang="en-US" sz="1800" dirty="0">
                <a:latin typeface="Aptos Light" panose="020B0004020202020204" pitchFamily="34" charset="0"/>
              </a:rPr>
              <a:t>Capture 22: TTL = 128, Data = 32 bytes</a:t>
            </a:r>
          </a:p>
          <a:p>
            <a:pPr algn="r">
              <a:lnSpc>
                <a:spcPts val="1760"/>
              </a:lnSpc>
              <a:spcAft>
                <a:spcPts val="1800"/>
              </a:spcAft>
              <a:buClr>
                <a:schemeClr val="tx1"/>
              </a:buClr>
              <a:buSzPct val="80000"/>
            </a:pPr>
            <a:r>
              <a:rPr lang="en-US" sz="1800" dirty="0">
                <a:latin typeface="Aptos Light" panose="020B0004020202020204" pitchFamily="34" charset="0"/>
              </a:rPr>
              <a:t>Differences in time-to-live (TTL) and payload size indicate packets originated from different systems</a:t>
            </a:r>
          </a:p>
          <a:p>
            <a:pPr algn="r">
              <a:lnSpc>
                <a:spcPts val="1760"/>
              </a:lnSpc>
              <a:spcAft>
                <a:spcPts val="1800"/>
              </a:spcAft>
              <a:buClr>
                <a:schemeClr val="tx1"/>
              </a:buClr>
              <a:buSzPct val="80000"/>
            </a:pPr>
            <a:r>
              <a:rPr lang="en-US" sz="1800" dirty="0">
                <a:latin typeface="Aptos Light" panose="020B0004020202020204" pitchFamily="34" charset="0"/>
              </a:rPr>
              <a:t>The echo request in Capture 20 was generated by a Linux/Unix or macOS host, which uses a default TTL of 64 and a 56-byte payload</a:t>
            </a:r>
          </a:p>
          <a:p>
            <a:pPr algn="r">
              <a:lnSpc>
                <a:spcPts val="1760"/>
              </a:lnSpc>
              <a:spcAft>
                <a:spcPts val="1800"/>
              </a:spcAft>
              <a:buClr>
                <a:schemeClr val="tx1"/>
              </a:buClr>
              <a:buSzPct val="80000"/>
            </a:pPr>
            <a:r>
              <a:rPr lang="en-US" sz="1800" dirty="0">
                <a:latin typeface="Aptos Light" panose="020B0004020202020204" pitchFamily="34" charset="0"/>
              </a:rPr>
              <a:t>Capture 22 likely originated from a Windows-based system, using the higher TTL and smaller data field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820C426-2A4A-BC23-FAB9-9787F7809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4" r="5626" b="18142"/>
          <a:stretch/>
        </p:blipFill>
        <p:spPr>
          <a:xfrm>
            <a:off x="6012437" y="3439579"/>
            <a:ext cx="6176933" cy="3438209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A69060A-3CAD-CE22-2FC3-FE149F66B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" t="15993" r="5043" b="18649"/>
          <a:stretch/>
        </p:blipFill>
        <p:spPr>
          <a:xfrm>
            <a:off x="6015067" y="65021"/>
            <a:ext cx="6176933" cy="31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0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3E86036-408E-F1D8-262F-D3F2374B3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77147"/>
            <a:ext cx="4419598" cy="4406683"/>
          </a:xfrm>
        </p:spPr>
        <p:txBody>
          <a:bodyPr anchor="t">
            <a:noAutofit/>
          </a:bodyPr>
          <a:lstStyle/>
          <a:p>
            <a:pPr marL="9525" algn="r">
              <a:lnSpc>
                <a:spcPts val="1760"/>
              </a:lnSpc>
              <a:spcAft>
                <a:spcPts val="1200"/>
              </a:spcAft>
              <a:buClr>
                <a:schemeClr val="tx1"/>
              </a:buClr>
              <a:buSzPct val="80000"/>
            </a:pPr>
            <a:r>
              <a:rPr lang="en-US" sz="1800" dirty="0">
                <a:latin typeface="Aptos Light" panose="020B0004020202020204" pitchFamily="34" charset="0"/>
              </a:rPr>
              <a:t>Beginning at packet 37, multiple SYN packets are sent from 192.168.25.200 to various destination ports on 192.168.25.1</a:t>
            </a:r>
          </a:p>
          <a:p>
            <a:pPr marL="9525" algn="r">
              <a:lnSpc>
                <a:spcPts val="1760"/>
              </a:lnSpc>
              <a:spcAft>
                <a:spcPts val="1200"/>
              </a:spcAft>
              <a:buClr>
                <a:schemeClr val="tx1"/>
              </a:buClr>
              <a:buSzPct val="80000"/>
            </a:pPr>
            <a:r>
              <a:rPr lang="en-US" sz="1800" dirty="0">
                <a:latin typeface="Aptos Light" panose="020B0004020202020204" pitchFamily="34" charset="0"/>
              </a:rPr>
              <a:t>The target system responds with RST/ACK packets, indicating that the probed ports are closed</a:t>
            </a:r>
          </a:p>
          <a:p>
            <a:pPr marL="9525" algn="r">
              <a:lnSpc>
                <a:spcPts val="1760"/>
              </a:lnSpc>
              <a:spcAft>
                <a:spcPts val="1200"/>
              </a:spcAft>
              <a:buClr>
                <a:schemeClr val="tx1"/>
              </a:buClr>
              <a:buSzPct val="80000"/>
            </a:pPr>
            <a:r>
              <a:rPr lang="en-US" sz="1800" dirty="0">
                <a:latin typeface="Aptos Light" panose="020B0004020202020204" pitchFamily="34" charset="0"/>
              </a:rPr>
              <a:t>This repeated SYN activity is characteristic of a TCP port scan, a technique used by attackers to identify open or responsive services on a host</a:t>
            </a:r>
          </a:p>
          <a:p>
            <a:pPr marL="9525" algn="r">
              <a:lnSpc>
                <a:spcPts val="1760"/>
              </a:lnSpc>
              <a:spcAft>
                <a:spcPts val="1200"/>
              </a:spcAft>
              <a:buClr>
                <a:schemeClr val="tx1"/>
              </a:buClr>
              <a:buSzPct val="80000"/>
            </a:pPr>
            <a:r>
              <a:rPr lang="en-US" sz="1800" dirty="0">
                <a:latin typeface="Aptos Light" panose="020B0004020202020204" pitchFamily="34" charset="0"/>
              </a:rPr>
              <a:t>The behavior suggests an attempt to map available network services prior to exploitation or further probing</a:t>
            </a:r>
          </a:p>
          <a:p>
            <a:pPr lvl="0" algn="l">
              <a:lnSpc>
                <a:spcPts val="1760"/>
              </a:lnSpc>
              <a:spcAft>
                <a:spcPts val="1200"/>
              </a:spcAft>
            </a:pPr>
            <a:endParaRPr lang="en-US" sz="1600" dirty="0">
              <a:latin typeface="Aptos Light" panose="020B0004020202020204" pitchFamily="34" charset="0"/>
            </a:endParaRPr>
          </a:p>
          <a:p>
            <a:pPr marL="342900" lvl="0" indent="-342900" algn="r">
              <a:buFont typeface="+mj-lt"/>
              <a:buAutoNum type="arabicPeriod"/>
            </a:pPr>
            <a:endParaRPr lang="en-US" sz="1600" dirty="0">
              <a:latin typeface="Aptos Light" panose="020B0004020202020204" pitchFamily="34" charset="0"/>
            </a:endParaRPr>
          </a:p>
          <a:p>
            <a:pPr marL="342900" lvl="0" indent="-342900" algn="r">
              <a:buFont typeface="+mj-lt"/>
              <a:buAutoNum type="arabicPeriod"/>
            </a:pPr>
            <a:endParaRPr lang="en-US" sz="1600" dirty="0">
              <a:latin typeface="Aptos Light" panose="020B0004020202020204" pitchFamily="34" charset="0"/>
            </a:endParaRPr>
          </a:p>
          <a:p>
            <a:pPr marL="342900" lvl="0" indent="-342900" algn="r">
              <a:buFont typeface="+mj-lt"/>
              <a:buAutoNum type="arabicPeriod"/>
            </a:pPr>
            <a:endParaRPr lang="en-US" sz="1600" dirty="0">
              <a:latin typeface="Aptos Light" panose="020B0004020202020204" pitchFamily="34" charset="0"/>
            </a:endParaRPr>
          </a:p>
          <a:p>
            <a:pPr lvl="0" algn="r"/>
            <a:endParaRPr lang="en-US" sz="1600" dirty="0">
              <a:latin typeface="Aptos Light" panose="020B0004020202020204" pitchFamily="34" charset="0"/>
            </a:endParaRPr>
          </a:p>
          <a:p>
            <a:pPr lvl="0" algn="l"/>
            <a:endParaRPr lang="en-US" sz="1600" dirty="0">
              <a:latin typeface="Aptos Light" panose="020B00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EC1A96C-A99B-AD9E-55A4-28979289F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"/>
          <a:stretch/>
        </p:blipFill>
        <p:spPr>
          <a:xfrm>
            <a:off x="4419600" y="495704"/>
            <a:ext cx="7772400" cy="5866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9B1DDF-7C96-7856-8908-478A6F02EC0F}"/>
              </a:ext>
            </a:extLst>
          </p:cNvPr>
          <p:cNvSpPr txBox="1"/>
          <p:nvPr/>
        </p:nvSpPr>
        <p:spPr>
          <a:xfrm>
            <a:off x="157842" y="888607"/>
            <a:ext cx="4103914" cy="10133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ts val="3240"/>
              </a:lnSpc>
            </a:pPr>
            <a:r>
              <a:rPr lang="en-US" sz="4000" dirty="0">
                <a:latin typeface="Consolas" panose="020B0609020204030204" pitchFamily="49" charset="0"/>
                <a:cs typeface="Consolas" panose="020B0609020204030204" pitchFamily="49" charset="0"/>
              </a:rPr>
              <a:t>TCP Port Scan Detection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528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85AD7-1B42-FD17-33BF-C8E904B23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4430" y="871403"/>
            <a:ext cx="4427764" cy="996472"/>
          </a:xfrm>
        </p:spPr>
        <p:txBody>
          <a:bodyPr anchor="t">
            <a:noAutofit/>
          </a:bodyPr>
          <a:lstStyle/>
          <a:p>
            <a:pPr algn="l">
              <a:lnSpc>
                <a:spcPts val="3620"/>
              </a:lnSpc>
            </a:pPr>
            <a:r>
              <a:rPr lang="en-US" sz="3800" spc="-150" dirty="0">
                <a:latin typeface="Consolas" panose="020B0609020204030204" pitchFamily="49" charset="0"/>
                <a:cs typeface="Consolas" panose="020B0609020204030204" pitchFamily="49" charset="0"/>
              </a:rPr>
              <a:t>Stealth FIN Scan Identification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0E04B-9FB0-0229-978E-4F51E31D7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4429" y="2240153"/>
            <a:ext cx="4593771" cy="4541101"/>
          </a:xfrm>
        </p:spPr>
        <p:txBody>
          <a:bodyPr anchor="t">
            <a:noAutofit/>
          </a:bodyPr>
          <a:lstStyle/>
          <a:p>
            <a:pPr algn="l">
              <a:lnSpc>
                <a:spcPts val="1860"/>
              </a:lnSpc>
              <a:spcAft>
                <a:spcPts val="1200"/>
              </a:spcAft>
              <a:buClr>
                <a:schemeClr val="tx1"/>
              </a:buClr>
              <a:buSzPct val="80000"/>
            </a:pPr>
            <a:r>
              <a:rPr lang="en-US" sz="1900" dirty="0">
                <a:latin typeface="Aptos Light" panose="020B0004020202020204" pitchFamily="34" charset="0"/>
              </a:rPr>
              <a:t>Packet 22846 contains the FIN flag despite no active TCP session being established.</a:t>
            </a:r>
          </a:p>
          <a:p>
            <a:pPr algn="l">
              <a:lnSpc>
                <a:spcPts val="1860"/>
              </a:lnSpc>
              <a:spcAft>
                <a:spcPts val="1200"/>
              </a:spcAft>
              <a:buClr>
                <a:schemeClr val="tx1"/>
              </a:buClr>
              <a:buSzPct val="80000"/>
            </a:pPr>
            <a:r>
              <a:rPr lang="en-US" sz="1900" dirty="0">
                <a:latin typeface="Aptos Light" panose="020B0004020202020204" pitchFamily="34" charset="0"/>
              </a:rPr>
              <a:t>This behavior is unusual, since the FIN flag is typically used only to terminate a valid TCP connection.</a:t>
            </a:r>
          </a:p>
          <a:p>
            <a:pPr algn="l">
              <a:lnSpc>
                <a:spcPts val="1860"/>
              </a:lnSpc>
              <a:spcAft>
                <a:spcPts val="1200"/>
              </a:spcAft>
              <a:buClr>
                <a:schemeClr val="tx1"/>
              </a:buClr>
              <a:buSzPct val="80000"/>
            </a:pPr>
            <a:r>
              <a:rPr lang="en-US" sz="1900" dirty="0">
                <a:latin typeface="Aptos Light" panose="020B0004020202020204" pitchFamily="34" charset="0"/>
              </a:rPr>
              <a:t>The presence of standalone FIN packets indicates a stealth FIN scan, where the attacker sends FIN probes to identify open ports without initiating a full handshake.</a:t>
            </a:r>
          </a:p>
          <a:p>
            <a:pPr algn="l">
              <a:lnSpc>
                <a:spcPts val="1860"/>
              </a:lnSpc>
              <a:spcAft>
                <a:spcPts val="1200"/>
              </a:spcAft>
              <a:buClr>
                <a:schemeClr val="tx1"/>
              </a:buClr>
              <a:buSzPct val="80000"/>
            </a:pPr>
            <a:r>
              <a:rPr lang="en-US" sz="1900" dirty="0">
                <a:latin typeface="Aptos Light" panose="020B0004020202020204" pitchFamily="34" charset="0"/>
              </a:rPr>
              <a:t>Such scans are designed to bypass basic detection systems and gather reconnaissance on active services discreetly.</a:t>
            </a:r>
          </a:p>
          <a:p>
            <a:pPr lvl="0" algn="l"/>
            <a:endParaRPr lang="en-US" sz="1400" dirty="0">
              <a:latin typeface="Aptos Light" panose="020B0004020202020204" pitchFamily="34" charset="0"/>
            </a:endParaRPr>
          </a:p>
          <a:p>
            <a:pPr marL="342900" lvl="0" indent="-342900" algn="l">
              <a:buFont typeface="+mj-lt"/>
              <a:buAutoNum type="arabicPeriod"/>
            </a:pPr>
            <a:endParaRPr lang="en-US" sz="1400" dirty="0">
              <a:latin typeface="Aptos Light" panose="020B0004020202020204" pitchFamily="34" charset="0"/>
            </a:endParaRPr>
          </a:p>
          <a:p>
            <a:pPr marL="342900" lvl="0" indent="-342900" algn="l">
              <a:buFont typeface="+mj-lt"/>
              <a:buAutoNum type="arabicPeriod"/>
            </a:pPr>
            <a:endParaRPr lang="en-US" sz="1400" dirty="0">
              <a:latin typeface="Aptos Light" panose="020B0004020202020204" pitchFamily="34" charset="0"/>
            </a:endParaRPr>
          </a:p>
          <a:p>
            <a:pPr marL="342900" lvl="0" indent="-342900" algn="l">
              <a:buFont typeface="+mj-lt"/>
              <a:buAutoNum type="arabicPeriod"/>
            </a:pPr>
            <a:endParaRPr lang="en-US" sz="1400" dirty="0">
              <a:latin typeface="Aptos Light" panose="020B0004020202020204" pitchFamily="34" charset="0"/>
            </a:endParaRPr>
          </a:p>
          <a:p>
            <a:pPr lvl="0" algn="l"/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6914DC6-7C94-52DA-6726-1EFC79382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/>
          <a:stretch/>
        </p:blipFill>
        <p:spPr>
          <a:xfrm>
            <a:off x="0" y="155610"/>
            <a:ext cx="7674429" cy="67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09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10BD-5296-C11B-BB04-9FABD4207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03" y="862102"/>
            <a:ext cx="4086021" cy="1001704"/>
          </a:xfrm>
        </p:spPr>
        <p:txBody>
          <a:bodyPr anchor="t">
            <a:noAutofit/>
          </a:bodyPr>
          <a:lstStyle/>
          <a:p>
            <a:pPr algn="r">
              <a:lnSpc>
                <a:spcPts val="3740"/>
              </a:lnSpc>
            </a:pPr>
            <a:r>
              <a:rPr lang="en-US" sz="4000" spc="-150" dirty="0">
                <a:latin typeface="Consolas" panose="020B0609020204030204" pitchFamily="49" charset="0"/>
                <a:cs typeface="Consolas" panose="020B0609020204030204" pitchFamily="49" charset="0"/>
              </a:rPr>
              <a:t>Target Host Identification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D34CD-4A3E-F661-3B8A-518C0501D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397848"/>
            <a:ext cx="4339628" cy="4460152"/>
          </a:xfrm>
        </p:spPr>
        <p:txBody>
          <a:bodyPr>
            <a:normAutofit/>
          </a:bodyPr>
          <a:lstStyle/>
          <a:p>
            <a:pPr algn="r">
              <a:lnSpc>
                <a:spcPts val="2280"/>
              </a:lnSpc>
              <a:spcAft>
                <a:spcPts val="1400"/>
              </a:spcAft>
              <a:buClr>
                <a:schemeClr val="tx1"/>
              </a:buClr>
              <a:buSzPct val="80000"/>
            </a:pPr>
            <a:r>
              <a:rPr lang="en-US" sz="2000" dirty="0">
                <a:latin typeface="Aptos Light" panose="020B0004020202020204" pitchFamily="34" charset="0"/>
              </a:rPr>
              <a:t>Analysis confirms the targeted host IP address is 192.168.25.1</a:t>
            </a:r>
          </a:p>
          <a:p>
            <a:pPr algn="r">
              <a:lnSpc>
                <a:spcPts val="2280"/>
              </a:lnSpc>
              <a:spcAft>
                <a:spcPts val="1400"/>
              </a:spcAft>
              <a:buClr>
                <a:schemeClr val="tx1"/>
              </a:buClr>
              <a:buSzPct val="80000"/>
            </a:pPr>
            <a:r>
              <a:rPr lang="en-US" sz="2000" dirty="0">
                <a:latin typeface="Aptos Light" panose="020B0004020202020204" pitchFamily="34" charset="0"/>
              </a:rPr>
              <a:t>Multiple captured packets show consistent destination traffic to this address, indicating it is the focus of the scan activity</a:t>
            </a:r>
          </a:p>
          <a:p>
            <a:pPr algn="r">
              <a:lnSpc>
                <a:spcPts val="2280"/>
              </a:lnSpc>
              <a:spcAft>
                <a:spcPts val="1400"/>
              </a:spcAft>
              <a:buClr>
                <a:schemeClr val="tx1"/>
              </a:buClr>
              <a:buSzPct val="80000"/>
            </a:pPr>
            <a:r>
              <a:rPr lang="en-US" sz="2000" dirty="0">
                <a:latin typeface="Aptos Light" panose="020B0004020202020204" pitchFamily="34" charset="0"/>
              </a:rPr>
              <a:t>The pattern of repeated connections aligns with network reconnaissance behavior, where an attacker systematically probes a single host to determine active ports or services</a:t>
            </a:r>
          </a:p>
          <a:p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FC6D9C8-98C8-436F-3EF8-CCC73787D2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/>
          <a:stretch/>
        </p:blipFill>
        <p:spPr>
          <a:xfrm>
            <a:off x="4339628" y="328060"/>
            <a:ext cx="7852372" cy="62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9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light with a lock on it&#10;&#10;Description automatically generated">
            <a:extLst>
              <a:ext uri="{FF2B5EF4-FFF2-40B4-BE49-F238E27FC236}">
                <a16:creationId xmlns:a16="http://schemas.microsoft.com/office/drawing/2014/main" id="{A9BC4249-3D51-C683-F474-9149DCC0D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58E041-FAC5-2F0B-AF85-106013141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24" y="928042"/>
            <a:ext cx="5079135" cy="325248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ts val="4840"/>
              </a:lnSpc>
            </a:pPr>
            <a:r>
              <a:rPr lang="en-US" sz="4800" dirty="0">
                <a:latin typeface="Consolas" panose="020B0609020204030204" pitchFamily="49" charset="0"/>
                <a:cs typeface="Consolas" panose="020B0609020204030204" pitchFamily="49" charset="0"/>
              </a:rPr>
              <a:t>OpenSSL Encryption &amp; Certificate Management</a:t>
            </a:r>
            <a:endParaRPr lang="en-US" sz="5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11849-D7D7-B77B-CA6C-15CCF118B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424" y="4562353"/>
            <a:ext cx="5959776" cy="1794076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640"/>
              </a:lnSpc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  <a:latin typeface="Aptos Light" panose="020B0004020202020204" pitchFamily="34" charset="0"/>
              </a:rPr>
              <a:t>Generating and testing SSL/TLS certificates to secure encrypted communication between client and server.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04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31163"/>
            <a:ext cx="3265715" cy="1220769"/>
          </a:xfrm>
        </p:spPr>
        <p:txBody>
          <a:bodyPr anchor="t">
            <a:noAutofit/>
          </a:bodyPr>
          <a:lstStyle/>
          <a:p>
            <a:pPr algn="r">
              <a:lnSpc>
                <a:spcPts val="3300"/>
              </a:lnSpc>
            </a:pPr>
            <a:r>
              <a:rPr lang="en-US" sz="3600" spc="-150" dirty="0">
                <a:latin typeface="Consolas" panose="020B0609020204030204" pitchFamily="49" charset="0"/>
                <a:cs typeface="Consolas" panose="020B0609020204030204" pitchFamily="49" charset="0"/>
              </a:rPr>
              <a:t>Creating &amp; Testing an SSL/TLS file</a:t>
            </a:r>
          </a:p>
        </p:txBody>
      </p:sp>
      <p:pic>
        <p:nvPicPr>
          <p:cNvPr id="4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352C9B25-71A7-FE35-12F2-7259815C87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134" r="4305" b="11982"/>
          <a:stretch/>
        </p:blipFill>
        <p:spPr>
          <a:xfrm>
            <a:off x="3363685" y="724117"/>
            <a:ext cx="8828315" cy="535011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2647582"/>
            <a:ext cx="3363686" cy="4029887"/>
          </a:xfrm>
        </p:spPr>
        <p:txBody>
          <a:bodyPr>
            <a:noAutofit/>
          </a:bodyPr>
          <a:lstStyle/>
          <a:p>
            <a:pPr algn="r">
              <a:lnSpc>
                <a:spcPts val="2220"/>
              </a:lnSpc>
              <a:spcAft>
                <a:spcPts val="2200"/>
              </a:spcAft>
              <a:buSzPct val="82000"/>
            </a:pPr>
            <a:r>
              <a:rPr lang="en-US" sz="2000" dirty="0">
                <a:latin typeface="Aptos Light" panose="020B0004020202020204" pitchFamily="34" charset="0"/>
              </a:rPr>
              <a:t>GET request captured after retrying with TLS 1.2</a:t>
            </a:r>
          </a:p>
          <a:p>
            <a:pPr algn="r">
              <a:lnSpc>
                <a:spcPts val="2220"/>
              </a:lnSpc>
              <a:spcAft>
                <a:spcPts val="2200"/>
              </a:spcAft>
              <a:buSzPct val="82000"/>
            </a:pPr>
            <a:r>
              <a:rPr lang="en-US" sz="2000" dirty="0">
                <a:latin typeface="Aptos Light" panose="020B0004020202020204" pitchFamily="34" charset="0"/>
              </a:rPr>
              <a:t>Successful exchange confirms a completed SSL/TLS handshake</a:t>
            </a:r>
          </a:p>
          <a:p>
            <a:pPr algn="r">
              <a:lnSpc>
                <a:spcPts val="2220"/>
              </a:lnSpc>
              <a:spcAft>
                <a:spcPts val="2200"/>
              </a:spcAft>
              <a:buSzPct val="82000"/>
            </a:pPr>
            <a:r>
              <a:rPr lang="en-US" sz="2000" dirty="0">
                <a:latin typeface="Aptos Light" panose="020B0004020202020204" pitchFamily="34" charset="0"/>
              </a:rPr>
              <a:t>Secure traffic established and flowing between client and server</a:t>
            </a:r>
          </a:p>
        </p:txBody>
      </p:sp>
    </p:spTree>
    <p:extLst>
      <p:ext uri="{BB962C8B-B14F-4D97-AF65-F5344CB8AC3E}">
        <p14:creationId xmlns:p14="http://schemas.microsoft.com/office/powerpoint/2010/main" val="424938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s xmlns="f681fcbd-d5a2-4336-a092-82e7af704741" xsi:nil="true"/>
    <_ip_UnifiedCompliancePolicyUIAction xmlns="http://schemas.microsoft.com/sharepoint/v3" xsi:nil="true"/>
    <MigrationWizIdDocumentLibraryPermissions xmlns="f681fcbd-d5a2-4336-a092-82e7af704741" xsi:nil="true"/>
    <MigrationWizIdPermissionLevels xmlns="f681fcbd-d5a2-4336-a092-82e7af704741" xsi:nil="true"/>
    <MigrationWizId xmlns="f681fcbd-d5a2-4336-a092-82e7af704741" xsi:nil="true"/>
    <_ip_UnifiedCompliancePolicyProperties xmlns="http://schemas.microsoft.com/sharepoint/v3" xsi:nil="true"/>
    <MigrationWizIdSecurityGroups xmlns="f681fcbd-d5a2-4336-a092-82e7af70474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FF29DAF2B2474CAA0976D75413A80B" ma:contentTypeVersion="20" ma:contentTypeDescription="Create a new document." ma:contentTypeScope="" ma:versionID="f1a4acc4b85180fe6975a37171a89f22">
  <xsd:schema xmlns:xsd="http://www.w3.org/2001/XMLSchema" xmlns:xs="http://www.w3.org/2001/XMLSchema" xmlns:p="http://schemas.microsoft.com/office/2006/metadata/properties" xmlns:ns1="http://schemas.microsoft.com/sharepoint/v3" xmlns:ns3="f681fcbd-d5a2-4336-a092-82e7af704741" xmlns:ns4="c9140fa4-d231-4bf2-8e30-bda3cfa5fa06" targetNamespace="http://schemas.microsoft.com/office/2006/metadata/properties" ma:root="true" ma:fieldsID="d88427010be71365af5c7bdb809d71bb" ns1:_="" ns3:_="" ns4:_="">
    <xsd:import namespace="http://schemas.microsoft.com/sharepoint/v3"/>
    <xsd:import namespace="f681fcbd-d5a2-4336-a092-82e7af704741"/>
    <xsd:import namespace="c9140fa4-d231-4bf2-8e30-bda3cfa5fa06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1fcbd-d5a2-4336-a092-82e7af704741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40fa4-d231-4bf2-8e30-bda3cfa5fa0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9C8190-CE04-4B04-BDD3-98C89D360309}">
  <ds:schemaRefs>
    <ds:schemaRef ds:uri="http://schemas.microsoft.com/office/2006/documentManagement/types"/>
    <ds:schemaRef ds:uri="http://purl.org/dc/elements/1.1/"/>
    <ds:schemaRef ds:uri="c9140fa4-d231-4bf2-8e30-bda3cfa5fa06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f681fcbd-d5a2-4336-a092-82e7af704741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0D76A087-F172-46B9-A2DB-782D42C9C2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553AF5-258F-41BE-BCB0-58C2BB7241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681fcbd-d5a2-4336-a092-82e7af704741"/>
    <ds:schemaRef ds:uri="c9140fa4-d231-4bf2-8e30-bda3cfa5fa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9026</TotalTime>
  <Words>1358</Words>
  <Application>Microsoft Macintosh PowerPoint</Application>
  <PresentationFormat>Widescreen</PresentationFormat>
  <Paragraphs>126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 Light</vt:lpstr>
      <vt:lpstr>Arial</vt:lpstr>
      <vt:lpstr>Calibri</vt:lpstr>
      <vt:lpstr>Calibri Light</vt:lpstr>
      <vt:lpstr>Consolas</vt:lpstr>
      <vt:lpstr>Helvetica Neue</vt:lpstr>
      <vt:lpstr>Wingdings</vt:lpstr>
      <vt:lpstr>Office Theme</vt:lpstr>
      <vt:lpstr> Applied  Network Defense &amp;  Threat Analysis  </vt:lpstr>
      <vt:lpstr>Introduction</vt:lpstr>
      <vt:lpstr>Intrusion Analysis using Wireshark</vt:lpstr>
      <vt:lpstr>ICMP Packet Comparison and OS Identification </vt:lpstr>
      <vt:lpstr>PowerPoint Presentation</vt:lpstr>
      <vt:lpstr>Stealth FIN Scan Identification</vt:lpstr>
      <vt:lpstr>Target Host Identification</vt:lpstr>
      <vt:lpstr>OpenSSL Encryption &amp; Certificate Management</vt:lpstr>
      <vt:lpstr>Creating &amp; Testing an SSL/TLS file</vt:lpstr>
      <vt:lpstr>Decrypted SSL/TLS Session Analysis</vt:lpstr>
      <vt:lpstr>Snort Intrusion Detection and Rule Configuration</vt:lpstr>
      <vt:lpstr>Snort Rule Testing</vt:lpstr>
      <vt:lpstr>Snort Rule Verification</vt:lpstr>
      <vt:lpstr>Creating a Custom Snort rule</vt:lpstr>
      <vt:lpstr>Confirming the Custom Rule </vt:lpstr>
      <vt:lpstr>Live Memory Analysis</vt:lpstr>
      <vt:lpstr>Linux Network Processes</vt:lpstr>
      <vt:lpstr>Process  Hacker</vt:lpstr>
      <vt:lpstr>Process Monitor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 Module 1</dc:title>
  <dc:creator>William Sullivan</dc:creator>
  <cp:lastModifiedBy>Fisher, Jaclyn</cp:lastModifiedBy>
  <cp:revision>224</cp:revision>
  <dcterms:created xsi:type="dcterms:W3CDTF">2018-12-20T22:43:36Z</dcterms:created>
  <dcterms:modified xsi:type="dcterms:W3CDTF">2025-10-21T18:10:13Z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0x01010007FF29DAF2B2474CAA0976D75413A80B</vt:lpwstr>
  </property>
</Properties>
</file>