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57" r:id="rId3"/>
    <p:sldId id="256" r:id="rId4"/>
    <p:sldId id="268" r:id="rId5"/>
    <p:sldId id="269" r:id="rId6"/>
    <p:sldId id="289" r:id="rId7"/>
    <p:sldId id="270" r:id="rId8"/>
    <p:sldId id="263" r:id="rId9"/>
    <p:sldId id="272" r:id="rId10"/>
    <p:sldId id="265" r:id="rId11"/>
    <p:sldId id="290" r:id="rId12"/>
    <p:sldId id="273" r:id="rId13"/>
    <p:sldId id="275" r:id="rId14"/>
    <p:sldId id="267" r:id="rId15"/>
    <p:sldId id="276" r:id="rId16"/>
    <p:sldId id="291" r:id="rId17"/>
    <p:sldId id="277" r:id="rId18"/>
    <p:sldId id="279" r:id="rId19"/>
    <p:sldId id="280" r:id="rId20"/>
    <p:sldId id="274" r:id="rId21"/>
    <p:sldId id="281" r:id="rId22"/>
    <p:sldId id="271" r:id="rId23"/>
    <p:sldId id="282" r:id="rId24"/>
    <p:sldId id="292" r:id="rId25"/>
    <p:sldId id="283" r:id="rId26"/>
    <p:sldId id="285" r:id="rId27"/>
    <p:sldId id="286" r:id="rId28"/>
    <p:sldId id="287" r:id="rId29"/>
    <p:sldId id="288" r:id="rId30"/>
    <p:sldId id="293" r:id="rId31"/>
    <p:sldId id="259" r:id="rId32"/>
    <p:sldId id="260" r:id="rId33"/>
    <p:sldId id="266" r:id="rId34"/>
    <p:sldId id="2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0" autoAdjust="0"/>
    <p:restoredTop sz="94660"/>
  </p:normalViewPr>
  <p:slideViewPr>
    <p:cSldViewPr snapToGrid="0">
      <p:cViewPr varScale="1">
        <p:scale>
          <a:sx n="149" d="100"/>
          <a:sy n="149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14ED-D7FA-3891-8A29-355B9BA1B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422A5-D3DB-9E7D-D792-BF0ADF6C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DB85-A414-51AF-0592-A8A09237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3B15B-ACB6-959D-7414-50A9BF1B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B510-D8A3-B745-0F52-E6F136BB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889-80F0-AE91-ECD9-18B273D9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CD93C-A236-7210-58A2-BB9DDC2F0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1156-50EE-777E-75BB-C9F6DD77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4315E-F10D-006E-BF8A-10DB9EEB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B351D-7407-FE08-7D52-92345E37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FA96A-4CCA-8C54-C20A-F011CCDEC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63F90-4BD8-AF48-F216-F6A135D5E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924BE-BA84-97B9-F09B-D9477F5B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9BA1B-D69A-94E1-C236-2F5DA2C0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53BB7-70A9-5E03-250E-53F9B177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2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C0F9-6173-0048-BAC2-521587C2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C912-213F-E026-E9C7-9AA1B9278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245B-A547-59AF-4FDD-361F8247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DF1F2-B152-571E-739E-DD0F84EA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E1D-5EE6-8926-77C5-79D91363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EC3F9-E9C4-C36E-8BE0-C8096AD8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6E048-9AA3-7AB6-C6BE-3E37F08FB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C3486-7E4D-DC6D-F6C3-C5CEFCB9E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DEEC6F-7ED1-2256-EBD2-3AA91379B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B78D-F7FD-D49C-B832-E9DC548B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BDB23-EC4E-3CDD-4037-C5B57BD09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8ACF8-C977-FB0E-C851-D820C629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6FB8-195D-81D0-C91F-14FC2A0B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33178-35EC-86AA-BB59-E13DA160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F49825-865E-05C7-6A34-1214FCDD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BE71B7-A555-8C4D-E1CA-A7FE4575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AA311-86E8-E182-1C7A-9A10AA7DA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B5B09E-4CAD-32CF-E76E-E1EA875C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B97F-AB71-D6D4-CA91-E9CF9080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6BAF-A0B6-D690-26F9-CFAB53C9D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58F47-7E72-F393-DA68-8F185ECD6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D2463-A8A0-68DC-BFCE-1AF5DBF8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85BD0-183E-8D3A-0D63-AA6A4953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5C502-DB7E-8967-16A3-83B1AE29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AE7692-4318-B174-B95E-DC68574CC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26111-D7DE-D5EB-70F6-B127A29BA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3D959-8072-8FA2-26F1-437F12F96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A5EAF-F17A-9626-9002-C3FA00850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6777-71AF-DF45-0F89-D3EE0120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981D2-8843-3197-D117-DD271A976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DF77A-8F01-7AB5-65BB-6073AC563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DA1BB-1017-E4D5-485C-8905E72B8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828D0-DD9A-574A-B316-6BCD85B22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62D68-B0A3-58A6-EB91-352BEDF2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65080-580F-A94D-804F-29F4F095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F7749-FD82-7098-B180-D321F73E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A6D5-E5B2-8600-5CA7-AA2DFCCD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6E4A8-41F6-AFBA-E1F2-D20D6616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3E9FB-4CC2-2740-C42D-B4D9FEE3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53CCD-671C-C43F-6503-31E71AB0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0D0E-19F2-5316-C87F-AB2733994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5959D-E231-FEC9-91BD-C5A6963E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B8B13-6061-6568-927E-5C10229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3BC9-5942-DBB2-5939-2D65165F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2EBF0-D4EA-7D80-DDFB-E3F4A1C2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A7114-3346-BC68-4C0D-28C9838E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0BF1-9DB7-194D-B38A-239116E2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60D11-F4C2-EAAE-D6F9-852F18D1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CDEA9-6F2F-8772-2FE5-AD60D896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3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79A9-1DAD-51B7-5A4B-5F609411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9CE2D-FDA8-9C78-0916-0E5934D94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9C67F-72D9-1D4C-27AB-9C6070910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0303-F88F-AAF9-5A40-D6A1D3AB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E2094-31F1-2F4D-5119-DAA415DC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782C-3524-2F35-8227-25A76D4E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DDE34-3D86-A84F-CBA4-C949D2A6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4C818-811D-CBA0-31C7-B21109C4F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43812-7893-99C8-BB42-7B4040610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DFA5-4E5D-4214-98AC-2EA4856A2742}" type="datetimeFigureOut">
              <a:rPr lang="en-US" smtClean="0"/>
              <a:t>8/28/24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3542-CDAB-9957-2985-B7E02D5B7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AE5A3-091F-3797-BC84-42CB735C9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BBE85-9F26-7ED2-6CC9-0503BB241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C8917-78DE-7528-38C5-E9D6A8F81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7CA8B-2537-218F-22F9-DA7EB83DD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9D480-4E47-F985-3B14-806C8F468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ix.com/" TargetMode="External"/><Relationship Id="rId2" Type="http://schemas.openxmlformats.org/officeDocument/2006/relationships/hyperlink" Target="https://www.tinkercad.com/dashboar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devry.edu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E1C5-2345-6D15-827D-D5C0DD1CF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Circuit Simulation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D30E2-0B28-DC7D-1336-A92216479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CEIS101 Final Course Project</a:t>
            </a:r>
          </a:p>
          <a:p>
            <a:r>
              <a:rPr lang="en-US" b="1" dirty="0">
                <a:solidFill>
                  <a:schemeClr val="accent2"/>
                </a:solidFill>
              </a:rPr>
              <a:t>July 2024 Session</a:t>
            </a:r>
          </a:p>
          <a:p>
            <a:r>
              <a:rPr lang="en-US" b="1" dirty="0">
                <a:solidFill>
                  <a:schemeClr val="accent6"/>
                </a:solidFill>
              </a:rPr>
              <a:t>Jaclyn Fisher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Prof. Raef Yassin</a:t>
            </a:r>
          </a:p>
        </p:txBody>
      </p:sp>
    </p:spTree>
    <p:extLst>
      <p:ext uri="{BB962C8B-B14F-4D97-AF65-F5344CB8AC3E}">
        <p14:creationId xmlns:p14="http://schemas.microsoft.com/office/powerpoint/2010/main" val="234278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00"/>
            <a:ext cx="10515600" cy="414913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A41C421-4265-3E34-8715-1C6E27AE4D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" t="12737" r="876" b="7724"/>
          <a:stretch/>
        </p:blipFill>
        <p:spPr>
          <a:xfrm>
            <a:off x="838200" y="933450"/>
            <a:ext cx="10706100" cy="5419726"/>
          </a:xfrm>
        </p:spPr>
      </p:pic>
    </p:spTree>
    <p:extLst>
      <p:ext uri="{BB962C8B-B14F-4D97-AF65-F5344CB8AC3E}">
        <p14:creationId xmlns:p14="http://schemas.microsoft.com/office/powerpoint/2010/main" val="28084152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DA1CC-0E29-9335-854C-C1776F678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3F451-F27C-8140-2121-DF790536B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Familiarize myself with hardware components for course project.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To learn how to build circuits with LEDs (Light Emitting Diode).</a:t>
            </a:r>
          </a:p>
          <a:p>
            <a:r>
              <a:rPr lang="en-US" dirty="0">
                <a:latin typeface="Helvetica Neue" panose="02000503000000020004" pitchFamily="2" charset="0"/>
              </a:rPr>
              <a:t>L</a:t>
            </a:r>
            <a:r>
              <a:rPr lang="en-US" dirty="0">
                <a:effectLst/>
                <a:latin typeface="Helvetica Neue" panose="02000503000000020004" pitchFamily="2" charset="0"/>
              </a:rPr>
              <a:t>earn how to program LEDs. </a:t>
            </a:r>
          </a:p>
          <a:p>
            <a:r>
              <a:rPr lang="en-US" dirty="0">
                <a:latin typeface="Helvetica Neue" panose="02000503000000020004" pitchFamily="2" charset="0"/>
              </a:rPr>
              <a:t>L</a:t>
            </a:r>
            <a:r>
              <a:rPr lang="en-US" dirty="0">
                <a:effectLst/>
                <a:latin typeface="Helvetica Neue" panose="02000503000000020004" pitchFamily="2" charset="0"/>
              </a:rPr>
              <a:t>earn how to initialize the Serial Monitor. </a:t>
            </a:r>
          </a:p>
          <a:p>
            <a:r>
              <a:rPr lang="en-US" dirty="0">
                <a:latin typeface="Helvetica Neue" panose="02000503000000020004" pitchFamily="2" charset="0"/>
              </a:rPr>
              <a:t>L</a:t>
            </a:r>
            <a:r>
              <a:rPr lang="en-US" dirty="0">
                <a:effectLst/>
                <a:latin typeface="Helvetica Neue" panose="02000503000000020004" pitchFamily="2" charset="0"/>
              </a:rPr>
              <a:t>earn how to send messages to the Serial Monitor.</a:t>
            </a:r>
          </a:p>
        </p:txBody>
      </p:sp>
    </p:spTree>
    <p:extLst>
      <p:ext uri="{BB962C8B-B14F-4D97-AF65-F5344CB8AC3E}">
        <p14:creationId xmlns:p14="http://schemas.microsoft.com/office/powerpoint/2010/main" val="2315500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Door Sensor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6333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574"/>
            <a:ext cx="11249578" cy="647701"/>
          </a:xfrm>
        </p:spPr>
        <p:txBody>
          <a:bodyPr>
            <a:noAutofit/>
          </a:bodyPr>
          <a:lstStyle/>
          <a:p>
            <a:r>
              <a:rPr lang="en-US" sz="4000" dirty="0"/>
              <a:t>Circuit of door closed with Green LED ON 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934F2C78-09D5-2235-6292-3931CA636F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t="12839" r="270" b="-172"/>
          <a:stretch/>
        </p:blipFill>
        <p:spPr>
          <a:xfrm>
            <a:off x="762000" y="1123949"/>
            <a:ext cx="10782299" cy="5200651"/>
          </a:xfrm>
        </p:spPr>
      </p:pic>
    </p:spTree>
    <p:extLst>
      <p:ext uri="{BB962C8B-B14F-4D97-AF65-F5344CB8AC3E}">
        <p14:creationId xmlns:p14="http://schemas.microsoft.com/office/powerpoint/2010/main" val="31519263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Arduino Code (screenshot)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10EC6074-BE98-5A87-1024-7FFF7B182F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7" t="12624" r="353" b="894"/>
          <a:stretch/>
        </p:blipFill>
        <p:spPr>
          <a:xfrm>
            <a:off x="838199" y="1285875"/>
            <a:ext cx="10620375" cy="5048250"/>
          </a:xfrm>
        </p:spPr>
      </p:pic>
    </p:spTree>
    <p:extLst>
      <p:ext uri="{BB962C8B-B14F-4D97-AF65-F5344CB8AC3E}">
        <p14:creationId xmlns:p14="http://schemas.microsoft.com/office/powerpoint/2010/main" val="11598239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300"/>
            <a:ext cx="10515600" cy="704850"/>
          </a:xfrm>
        </p:spPr>
        <p:txBody>
          <a:bodyPr>
            <a:normAutofit/>
          </a:bodyPr>
          <a:lstStyle/>
          <a:p>
            <a:r>
              <a:rPr lang="en-US" sz="4000" dirty="0"/>
              <a:t>Serial Monitor (screenshot)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A3F7A0E-F321-5562-C3C8-DDBCBCA8B4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" t="12753" r="717" b="767"/>
          <a:stretch/>
        </p:blipFill>
        <p:spPr>
          <a:xfrm>
            <a:off x="838200" y="1295401"/>
            <a:ext cx="10515600" cy="5067300"/>
          </a:xfrm>
        </p:spPr>
      </p:pic>
    </p:spTree>
    <p:extLst>
      <p:ext uri="{BB962C8B-B14F-4D97-AF65-F5344CB8AC3E}">
        <p14:creationId xmlns:p14="http://schemas.microsoft.com/office/powerpoint/2010/main" val="24470630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B76AB9-594B-BA88-A56E-EB0422834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009651"/>
          </a:xfrm>
        </p:spPr>
        <p:txBody>
          <a:bodyPr/>
          <a:lstStyle/>
          <a:p>
            <a:r>
              <a:rPr lang="en-US" dirty="0"/>
              <a:t>Module 4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E24BBE-8623-3A71-011E-D7F298431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To learn how to connect multiple LEDs and a buzzer to the Arduino Board.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Learn how to use a wire to emulate an open or closed door.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To integrate an alarm into a security system.</a:t>
            </a:r>
          </a:p>
          <a:p>
            <a:r>
              <a:rPr lang="en-US" dirty="0">
                <a:latin typeface="Helvetica Neue" panose="02000503000000020004" pitchFamily="2" charset="0"/>
              </a:rPr>
              <a:t>Pay attention and</a:t>
            </a:r>
            <a:r>
              <a:rPr lang="en-US" dirty="0">
                <a:effectLst/>
                <a:latin typeface="Helvetica Neue" panose="02000503000000020004" pitchFamily="2" charset="0"/>
              </a:rPr>
              <a:t> familiarize myself with conditional programming instructions.</a:t>
            </a:r>
          </a:p>
          <a:p>
            <a:endParaRPr lang="en-US" dirty="0">
              <a:effectLst/>
              <a:latin typeface="Helvetica Neue" panose="02000503000000020004" pitchFamily="2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30418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065218"/>
          </a:xfrm>
        </p:spPr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Distance Sensor to Smart Home System </a:t>
            </a:r>
          </a:p>
          <a:p>
            <a:r>
              <a:rPr lang="en-US" dirty="0"/>
              <a:t>and Conducting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4557723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6"/>
            <a:ext cx="10515600" cy="5524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green LED on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8A65DA73-FF40-DB4E-2615-4F958F7F70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12733" r="328"/>
          <a:stretch/>
        </p:blipFill>
        <p:spPr>
          <a:xfrm>
            <a:off x="838200" y="942976"/>
            <a:ext cx="10515600" cy="5419725"/>
          </a:xfrm>
        </p:spPr>
      </p:pic>
    </p:spTree>
    <p:extLst>
      <p:ext uri="{BB962C8B-B14F-4D97-AF65-F5344CB8AC3E}">
        <p14:creationId xmlns:p14="http://schemas.microsoft.com/office/powerpoint/2010/main" val="2476554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200"/>
            <a:ext cx="10515600" cy="5524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yellow LED on 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BC9A4807-63E1-A711-FB7F-724529150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3" t="12664"/>
          <a:stretch/>
        </p:blipFill>
        <p:spPr>
          <a:xfrm>
            <a:off x="762000" y="1104900"/>
            <a:ext cx="10668000" cy="5210175"/>
          </a:xfrm>
        </p:spPr>
      </p:pic>
    </p:spTree>
    <p:extLst>
      <p:ext uri="{BB962C8B-B14F-4D97-AF65-F5344CB8AC3E}">
        <p14:creationId xmlns:p14="http://schemas.microsoft.com/office/powerpoint/2010/main" val="328096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8E46-01C3-4EFE-B4D7-92D6E3508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6930"/>
            <a:ext cx="10515600" cy="940038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677C-3327-2AEF-370C-2524B0F92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5155"/>
            <a:ext cx="10515600" cy="4561808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Helvetica Neue" panose="02000503000000020004" pitchFamily="2" charset="0"/>
              </a:rPr>
              <a:t>This is a s</a:t>
            </a:r>
            <a:r>
              <a:rPr lang="en-US" dirty="0">
                <a:effectLst/>
                <a:latin typeface="Helvetica Neue" panose="02000503000000020004" pitchFamily="2" charset="0"/>
              </a:rPr>
              <a:t>mart home automation and security system prototype. Programmed using a virtual emulator, this project covered the fundamental concept of the IoT by integrating hardware, software, and networks into an entire system.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The smart home system encompasses various devices to monitor the condition of the home. This includes a door sensor to check whether to door is open or closed, a distance sensor to monitor for a home intruder, and automated lights that turn on when it is dark. </a:t>
            </a:r>
          </a:p>
          <a:p>
            <a:r>
              <a:rPr lang="en-US" dirty="0"/>
              <a:t>Tools used to create this project were </a:t>
            </a:r>
            <a:r>
              <a:rPr lang="en-US" b="1" dirty="0"/>
              <a:t>Tinkercad</a:t>
            </a:r>
            <a:r>
              <a:rPr lang="en-US" dirty="0"/>
              <a:t>, a web app for 3D design, electronics and coding, Microsoft Office and Word, and Microsoft Excel was used to analyze </a:t>
            </a:r>
            <a:r>
              <a:rPr lang="en-US" b="0" i="0" dirty="0">
                <a:solidFill>
                  <a:srgbClr val="050505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data generated by a distance sensor to make a </a:t>
            </a:r>
            <a:r>
              <a:rPr lang="en-US" dirty="0">
                <a:effectLst/>
                <a:latin typeface="Helvetica Neue" panose="02000503000000020004" pitchFamily="2" charset="0"/>
              </a:rPr>
              <a:t>scatter plot graphs.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7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9575"/>
            <a:ext cx="10515600" cy="466726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red LED on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1F6FD0C8-88F1-524D-F1C4-71CDEC5DAB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3" t="12846" r="261" b="-1334"/>
          <a:stretch/>
        </p:blipFill>
        <p:spPr>
          <a:xfrm>
            <a:off x="838201" y="952500"/>
            <a:ext cx="10515600" cy="5410200"/>
          </a:xfrm>
        </p:spPr>
      </p:pic>
    </p:spTree>
    <p:extLst>
      <p:ext uri="{BB962C8B-B14F-4D97-AF65-F5344CB8AC3E}">
        <p14:creationId xmlns:p14="http://schemas.microsoft.com/office/powerpoint/2010/main" val="34541100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5775"/>
            <a:ext cx="10515600" cy="390525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20106A80-5530-1D02-9858-A4042B908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3" t="12756" r="747" b="-167"/>
          <a:stretch/>
        </p:blipFill>
        <p:spPr>
          <a:xfrm>
            <a:off x="838200" y="971550"/>
            <a:ext cx="10610851" cy="5400675"/>
          </a:xfrm>
        </p:spPr>
      </p:pic>
    </p:spTree>
    <p:extLst>
      <p:ext uri="{BB962C8B-B14F-4D97-AF65-F5344CB8AC3E}">
        <p14:creationId xmlns:p14="http://schemas.microsoft.com/office/powerpoint/2010/main" val="568668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150"/>
            <a:ext cx="10515600" cy="4572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Circuit of door open with Green LED OFF 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EB8D803B-0FFB-1BDD-D6EF-AD312576B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" t="12761" b="776"/>
          <a:stretch/>
        </p:blipFill>
        <p:spPr>
          <a:xfrm>
            <a:off x="838199" y="1019175"/>
            <a:ext cx="10601325" cy="5314950"/>
          </a:xfrm>
        </p:spPr>
      </p:pic>
    </p:spTree>
    <p:extLst>
      <p:ext uri="{BB962C8B-B14F-4D97-AF65-F5344CB8AC3E}">
        <p14:creationId xmlns:p14="http://schemas.microsoft.com/office/powerpoint/2010/main" val="17130848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8151"/>
            <a:ext cx="10515600" cy="533399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Plot of data (graph from Excel)</a:t>
            </a:r>
          </a:p>
        </p:txBody>
      </p:sp>
      <p:pic>
        <p:nvPicPr>
          <p:cNvPr id="5" name="Content Placeholder 4" descr="A screen shot of a graph&#10;&#10;Description automatically generated">
            <a:extLst>
              <a:ext uri="{FF2B5EF4-FFF2-40B4-BE49-F238E27FC236}">
                <a16:creationId xmlns:a16="http://schemas.microsoft.com/office/drawing/2014/main" id="{2EBACB35-C73E-FF70-FDC7-A9932FB260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8" t="18828" r="20659" b="13092"/>
          <a:stretch/>
        </p:blipFill>
        <p:spPr>
          <a:xfrm>
            <a:off x="838200" y="1066800"/>
            <a:ext cx="10629900" cy="5258429"/>
          </a:xfrm>
        </p:spPr>
      </p:pic>
    </p:spTree>
    <p:extLst>
      <p:ext uri="{BB962C8B-B14F-4D97-AF65-F5344CB8AC3E}">
        <p14:creationId xmlns:p14="http://schemas.microsoft.com/office/powerpoint/2010/main" val="2662374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13CF2-F6A6-C81D-10C6-E6A8D0362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0550"/>
            <a:ext cx="10515600" cy="933450"/>
          </a:xfrm>
        </p:spPr>
        <p:txBody>
          <a:bodyPr/>
          <a:lstStyle/>
          <a:p>
            <a:r>
              <a:rPr lang="en-US" dirty="0"/>
              <a:t>Module 5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E23F7-C3FA-BDDF-1E3D-A3E6E94C56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To learn how to connect an ultrasonic range finder to the Arduino board.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Learn how to write code that uses an ultrasonic range finder.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How to write code that makes the buzzer produce sounds.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Learn how to display data to the Toggle plotter.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Analyze plot of data generated by sensors, using visual representation from scatter plot graphs by Microsoft Excel.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216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Automated Light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9990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0526"/>
            <a:ext cx="10515600" cy="5334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automated LED off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9F6370C-4A56-82C2-0D8F-37F862F80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12684" r="-95" b="344"/>
          <a:stretch/>
        </p:blipFill>
        <p:spPr>
          <a:xfrm>
            <a:off x="838201" y="1000126"/>
            <a:ext cx="10687050" cy="5276849"/>
          </a:xfrm>
        </p:spPr>
      </p:pic>
    </p:spTree>
    <p:extLst>
      <p:ext uri="{BB962C8B-B14F-4D97-AF65-F5344CB8AC3E}">
        <p14:creationId xmlns:p14="http://schemas.microsoft.com/office/powerpoint/2010/main" val="5305203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9100"/>
            <a:ext cx="10515600" cy="4572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automated LED on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F4DA189-D746-77C9-7745-828A9BA4B3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" t="13105" r="646"/>
          <a:stretch/>
        </p:blipFill>
        <p:spPr>
          <a:xfrm>
            <a:off x="723899" y="962025"/>
            <a:ext cx="10829925" cy="5360398"/>
          </a:xfrm>
        </p:spPr>
      </p:pic>
    </p:spTree>
    <p:extLst>
      <p:ext uri="{BB962C8B-B14F-4D97-AF65-F5344CB8AC3E}">
        <p14:creationId xmlns:p14="http://schemas.microsoft.com/office/powerpoint/2010/main" val="34996361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7674"/>
            <a:ext cx="10515600" cy="400051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D203106B-7543-5F60-D71E-A9E22457D6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12560" b="-1"/>
          <a:stretch/>
        </p:blipFill>
        <p:spPr>
          <a:xfrm>
            <a:off x="762000" y="990600"/>
            <a:ext cx="10734675" cy="5314407"/>
          </a:xfrm>
        </p:spPr>
      </p:pic>
    </p:spTree>
    <p:extLst>
      <p:ext uri="{BB962C8B-B14F-4D97-AF65-F5344CB8AC3E}">
        <p14:creationId xmlns:p14="http://schemas.microsoft.com/office/powerpoint/2010/main" val="29478418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50"/>
            <a:ext cx="10515600" cy="5334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D3EC5F4A-F9A0-9AD2-C57D-D6CF36EF2C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5" t="12840" r="344"/>
          <a:stretch/>
        </p:blipFill>
        <p:spPr>
          <a:xfrm>
            <a:off x="757646" y="1114425"/>
            <a:ext cx="10681879" cy="5147038"/>
          </a:xfrm>
        </p:spPr>
      </p:pic>
    </p:spTree>
    <p:extLst>
      <p:ext uri="{BB962C8B-B14F-4D97-AF65-F5344CB8AC3E}">
        <p14:creationId xmlns:p14="http://schemas.microsoft.com/office/powerpoint/2010/main" val="1480699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Circuit Simulation in Tinkercad </a:t>
            </a:r>
          </a:p>
        </p:txBody>
      </p:sp>
    </p:spTree>
    <p:extLst>
      <p:ext uri="{BB962C8B-B14F-4D97-AF65-F5344CB8AC3E}">
        <p14:creationId xmlns:p14="http://schemas.microsoft.com/office/powerpoint/2010/main" val="16310863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C1D31C-F115-41AD-F167-9C31D3A8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6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3A4361-0875-1F7A-D5BD-ADC0A0D752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To learn how to connect a light sensor to the Arduino board.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To learn how to write code that uses a light sensor.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Learn how to write code that turns on light based on the reading from the light sensor.</a:t>
            </a:r>
          </a:p>
        </p:txBody>
      </p:sp>
    </p:spTree>
    <p:extLst>
      <p:ext uri="{BB962C8B-B14F-4D97-AF65-F5344CB8AC3E}">
        <p14:creationId xmlns:p14="http://schemas.microsoft.com/office/powerpoint/2010/main" val="11463747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3A24-D55B-DA48-5330-59BCEA8995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5296"/>
            <a:ext cx="10515600" cy="760577"/>
          </a:xfrm>
        </p:spPr>
        <p:txBody>
          <a:bodyPr>
            <a:normAutofit/>
          </a:bodyPr>
          <a:lstStyle/>
          <a:p>
            <a:r>
              <a:rPr lang="en-US" dirty="0"/>
              <a:t>Challenges/Lessons Learned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0112-9431-4320-AAFD-B19229B5F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78421"/>
            <a:ext cx="10515600" cy="4443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effectLst/>
                <a:latin typeface="Helvetica Neue" panose="02000503000000020004" pitchFamily="2" charset="0"/>
              </a:rPr>
              <a:t>Being able to familiarize myself with hardware components, see, touch and work with the Arduino, was a challenge as I have never dealt with any kind of circuit boards or virtual emulator/simulators up until this point.</a:t>
            </a:r>
          </a:p>
          <a:p>
            <a:pPr marL="0" indent="0">
              <a:buNone/>
            </a:pPr>
            <a:endParaRPr lang="en-US" sz="2400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400" dirty="0">
                <a:effectLst/>
                <a:latin typeface="Helvetica Neue" panose="02000503000000020004" pitchFamily="2" charset="0"/>
              </a:rPr>
              <a:t>So, I decided to order the Arduino kit from DeVry, and it helped me tremendously. It wasn’t near as difficult as I had originally imagined, and I actually enjoyed it.</a:t>
            </a:r>
          </a:p>
          <a:p>
            <a:pPr marL="0" indent="0">
              <a:buNone/>
            </a:pPr>
            <a:endParaRPr lang="en-US" sz="2400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r>
              <a:rPr lang="en-US" sz="2400" dirty="0">
                <a:latin typeface="Helvetica Neue" panose="02000503000000020004" pitchFamily="2" charset="0"/>
              </a:rPr>
              <a:t>I also learned that I had worried for no reason, because in the end, Tinkercad simulator really is just as good as hands on learning.</a:t>
            </a:r>
            <a:endParaRPr lang="en-US" sz="2400" dirty="0">
              <a:effectLst/>
              <a:latin typeface="Helvetica Neue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8362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1293"/>
            <a:ext cx="10515600" cy="1025496"/>
          </a:xfrm>
        </p:spPr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effectLst/>
                <a:latin typeface="Helvetica Neue" panose="02000503000000020004" pitchFamily="2" charset="0"/>
              </a:rPr>
              <a:t>Hardware design and troubleshooting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understand different networking protocols.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Machine learning and artificial intelligence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Data management</a:t>
            </a:r>
          </a:p>
          <a:p>
            <a:pPr marL="0" indent="0">
              <a:buNone/>
            </a:pPr>
            <a:endParaRPr lang="en-US" dirty="0">
              <a:solidFill>
                <a:srgbClr val="202124"/>
              </a:solidFill>
              <a:latin typeface="Google Sans"/>
            </a:endParaRPr>
          </a:p>
          <a:p>
            <a:pPr marL="0" indent="0">
              <a:buNone/>
            </a:pPr>
            <a:r>
              <a:rPr lang="en-US" dirty="0">
                <a:solidFill>
                  <a:srgbClr val="202124"/>
                </a:solidFill>
                <a:latin typeface="Google Sans"/>
              </a:rPr>
              <a:t>Core competencies to help me gain </a:t>
            </a:r>
            <a:r>
              <a:rPr lang="en-US" b="0" i="0" dirty="0">
                <a:solidFill>
                  <a:srgbClr val="202124"/>
                </a:solidFill>
                <a:effectLst/>
                <a:latin typeface="Google Sans"/>
              </a:rPr>
              <a:t>the opportunities to advance my career include</a:t>
            </a:r>
            <a:r>
              <a:rPr lang="en-US" dirty="0">
                <a:solidFill>
                  <a:srgbClr val="202124"/>
                </a:solidFill>
                <a:latin typeface="Google Sans"/>
              </a:rPr>
              <a:t> ethical and legal awareness, thinking strategically, adaptability, focusing on results, </a:t>
            </a:r>
            <a:r>
              <a:rPr lang="en-US" dirty="0">
                <a:solidFill>
                  <a:srgbClr val="202124"/>
                </a:solidFill>
                <a:latin typeface="Helvetica Neue" panose="02000503000000020004" pitchFamily="2" charset="0"/>
              </a:rPr>
              <a:t>p</a:t>
            </a:r>
            <a:r>
              <a:rPr lang="en-US" dirty="0">
                <a:effectLst/>
                <a:latin typeface="Helvetica Neue" panose="02000503000000020004" pitchFamily="2" charset="0"/>
              </a:rPr>
              <a:t>eople skills and communication.</a:t>
            </a:r>
          </a:p>
          <a:p>
            <a:pPr marL="0" indent="0">
              <a:buNone/>
            </a:pPr>
            <a:endParaRPr lang="en-US" dirty="0">
              <a:solidFill>
                <a:srgbClr val="202124"/>
              </a:solidFill>
              <a:latin typeface="Google Sans"/>
            </a:endParaRPr>
          </a:p>
        </p:txBody>
      </p:sp>
    </p:spTree>
    <p:extLst>
      <p:ext uri="{BB962C8B-B14F-4D97-AF65-F5344CB8AC3E}">
        <p14:creationId xmlns:p14="http://schemas.microsoft.com/office/powerpoint/2010/main" val="4132292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022" y="461474"/>
            <a:ext cx="10789778" cy="99131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Conclusion</a:t>
            </a:r>
            <a:br>
              <a:rPr lang="en-US" dirty="0"/>
            </a:br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B24BB08-FCF8-5B83-DB97-1DA3961EF0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8064"/>
            <a:ext cx="10515600" cy="4578899"/>
          </a:xfrm>
        </p:spPr>
        <p:txBody>
          <a:bodyPr>
            <a:normAutofit fontScale="97500"/>
          </a:bodyPr>
          <a:lstStyle/>
          <a:p>
            <a:pPr marL="0" indent="0">
              <a:buNone/>
            </a:pPr>
            <a:r>
              <a:rPr lang="en-US" dirty="0"/>
              <a:t>I thoroughly believe that I have made the right choice in pursuing my career in Cybersecurity and networking. I’ve not found myself bored nor have I any type of regrets about this path. Every aspect interests me to the core, and I love problem solving, working out solutions, creativity, helping others, learning and discovery. </a:t>
            </a:r>
          </a:p>
          <a:p>
            <a:pPr marL="0" indent="0">
              <a:buNone/>
            </a:pPr>
            <a:r>
              <a:rPr lang="en-US" dirty="0"/>
              <a:t>I’ve learned quite a bit, and I’m only 8 weeks in! I can’t wait to see what the future holds for me, and this experience has been irrefutably what I needed in my life.</a:t>
            </a: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1964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 this project, I used Microsoft Word, Microsoft Power Point, Microsoft Excel, the exceptionally well explained videos and help provided and posted by my Professors and Instructors. Below I’ve cited the other sources I used in this project.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  <a:hlinkClick r:id="rId2"/>
            </a:endParaRPr>
          </a:p>
          <a:p>
            <a:pPr marL="0" indent="0">
              <a:buNone/>
            </a:pPr>
            <a:r>
              <a:rPr lang="en-US" dirty="0">
                <a:hlinkClick r:id="rId2"/>
              </a:rPr>
              <a:t>https://www.tinkercad.com/dashboard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3"/>
              </a:rPr>
              <a:t>https://wix.com/</a:t>
            </a:r>
            <a:endParaRPr lang="en-US" dirty="0"/>
          </a:p>
          <a:p>
            <a:pPr marL="0" indent="0">
              <a:buNone/>
            </a:pPr>
            <a:r>
              <a:rPr lang="en-US" dirty="0">
                <a:hlinkClick r:id="rId4"/>
              </a:rPr>
              <a:t>https://www.devry.edu/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49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6756766" cy="523877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Arduino Circuit (screenshot)</a:t>
            </a:r>
          </a:p>
        </p:txBody>
      </p:sp>
      <p:pic>
        <p:nvPicPr>
          <p:cNvPr id="7" name="Picture Placeholder 6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500F6AE4-C529-C4D2-E316-3BBEF11A7C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0711" r="535" b="-720"/>
          <a:stretch/>
        </p:blipFill>
        <p:spPr>
          <a:xfrm>
            <a:off x="839788" y="981076"/>
            <a:ext cx="10609261" cy="5419725"/>
          </a:xfrm>
        </p:spPr>
      </p:pic>
    </p:spTree>
    <p:extLst>
      <p:ext uri="{BB962C8B-B14F-4D97-AF65-F5344CB8AC3E}">
        <p14:creationId xmlns:p14="http://schemas.microsoft.com/office/powerpoint/2010/main" val="3131815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90526"/>
            <a:ext cx="4343400" cy="57150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Code (screenshot)</a:t>
            </a:r>
          </a:p>
        </p:txBody>
      </p:sp>
      <p:pic>
        <p:nvPicPr>
          <p:cNvPr id="13" name="Picture Placeholder 12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DC360FB0-36C6-8AFC-22F4-3D12836DAA8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3" r="92" b="8350"/>
          <a:stretch/>
        </p:blipFill>
        <p:spPr>
          <a:xfrm>
            <a:off x="839787" y="1057275"/>
            <a:ext cx="10599737" cy="5267325"/>
          </a:xfrm>
        </p:spPr>
      </p:pic>
    </p:spTree>
    <p:extLst>
      <p:ext uri="{BB962C8B-B14F-4D97-AF65-F5344CB8AC3E}">
        <p14:creationId xmlns:p14="http://schemas.microsoft.com/office/powerpoint/2010/main" val="25261432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B47EA-319B-1CB8-A577-047E61051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8386"/>
            <a:ext cx="10515600" cy="1110952"/>
          </a:xfrm>
        </p:spPr>
        <p:txBody>
          <a:bodyPr/>
          <a:lstStyle/>
          <a:p>
            <a:r>
              <a:rPr lang="en-US" dirty="0"/>
              <a:t>Module 2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4162D-589B-4C4E-5E3D-13766F929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4533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To introduce simulation using a virtual emulator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To familiarize myself with hardware components required for build.</a:t>
            </a:r>
          </a:p>
          <a:p>
            <a:r>
              <a:rPr lang="en-US" dirty="0">
                <a:latin typeface="Helvetica Neue" panose="02000503000000020004" pitchFamily="2" charset="0"/>
              </a:rPr>
              <a:t>Familiarize </a:t>
            </a:r>
            <a:r>
              <a:rPr lang="en-US" dirty="0">
                <a:effectLst/>
                <a:latin typeface="Helvetica Neue" panose="02000503000000020004" pitchFamily="2" charset="0"/>
              </a:rPr>
              <a:t>myself with programming logic and design of hardware.</a:t>
            </a:r>
          </a:p>
          <a:p>
            <a:r>
              <a:rPr lang="en-US" dirty="0">
                <a:effectLst/>
                <a:latin typeface="Helvetica Neue" panose="02000503000000020004" pitchFamily="2" charset="0"/>
              </a:rPr>
              <a:t>Learn error handling principles in operating system. </a:t>
            </a:r>
          </a:p>
          <a:p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 algn="ctr">
              <a:buNone/>
            </a:pPr>
            <a:r>
              <a:rPr lang="en-US" dirty="0">
                <a:effectLst/>
                <a:latin typeface="Helvetica Neue" panose="02000503000000020004" pitchFamily="2" charset="0"/>
              </a:rPr>
              <a:t>An Arduino Uno R3 and a bread board were used for this automated security system prototype.</a:t>
            </a:r>
            <a:br>
              <a:rPr lang="en-US" dirty="0">
                <a:effectLst/>
                <a:latin typeface="Helvetica Neue" panose="02000503000000020004" pitchFamily="2" charset="0"/>
              </a:rPr>
            </a:br>
            <a:endParaRPr lang="en-US" dirty="0">
              <a:effectLst/>
              <a:latin typeface="Helvetica Neue" panose="02000503000000020004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2139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2014497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59911" y="365126"/>
            <a:ext cx="9897627" cy="564958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Organization of Project Components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930084"/>
            <a:ext cx="2059911" cy="49754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Uno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36913DC-2B30-3C53-E0EE-CA54D96FB7D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9" b="6453"/>
          <a:stretch/>
        </p:blipFill>
        <p:spPr>
          <a:xfrm>
            <a:off x="2059911" y="952499"/>
            <a:ext cx="9789189" cy="5372101"/>
          </a:xfrm>
        </p:spPr>
      </p:pic>
    </p:spTree>
    <p:extLst>
      <p:ext uri="{BB962C8B-B14F-4D97-AF65-F5344CB8AC3E}">
        <p14:creationId xmlns:p14="http://schemas.microsoft.com/office/powerpoint/2010/main" val="79587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09575"/>
            <a:ext cx="10616921" cy="5143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Circuit with red LED turned on</a:t>
            </a:r>
          </a:p>
        </p:txBody>
      </p:sp>
      <p:pic>
        <p:nvPicPr>
          <p:cNvPr id="5" name="Content Placeholder 4" descr="A computer screen shot of a computer&#10;&#10;Description automatically generated">
            <a:extLst>
              <a:ext uri="{FF2B5EF4-FFF2-40B4-BE49-F238E27FC236}">
                <a16:creationId xmlns:a16="http://schemas.microsoft.com/office/drawing/2014/main" id="{419D6340-8FB0-7521-1F69-C84A1EC9BC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" t="12810" r="444" b="7758"/>
          <a:stretch/>
        </p:blipFill>
        <p:spPr>
          <a:xfrm>
            <a:off x="736880" y="1004836"/>
            <a:ext cx="10718240" cy="5319764"/>
          </a:xfrm>
        </p:spPr>
      </p:pic>
    </p:spTree>
    <p:extLst>
      <p:ext uri="{BB962C8B-B14F-4D97-AF65-F5344CB8AC3E}">
        <p14:creationId xmlns:p14="http://schemas.microsoft.com/office/powerpoint/2010/main" val="23433168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4252</TotalTime>
  <Words>926</Words>
  <Application>Microsoft Macintosh PowerPoint</Application>
  <PresentationFormat>Widescreen</PresentationFormat>
  <Paragraphs>98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Google Sans</vt:lpstr>
      <vt:lpstr>Helvetica Neue</vt:lpstr>
      <vt:lpstr>Office Theme</vt:lpstr>
      <vt:lpstr>Circuit Simulation </vt:lpstr>
      <vt:lpstr>Introduction</vt:lpstr>
      <vt:lpstr>CEIS101 Module 2</vt:lpstr>
      <vt:lpstr>Arduino Circuit (screenshot)</vt:lpstr>
      <vt:lpstr>Code (screenshot)</vt:lpstr>
      <vt:lpstr>Module 2 Objectives</vt:lpstr>
      <vt:lpstr>CEIS101 Module 3</vt:lpstr>
      <vt:lpstr>Organization of Project Components </vt:lpstr>
      <vt:lpstr>Circuit with red LED turned on</vt:lpstr>
      <vt:lpstr>Serial Monitor (screenshot)</vt:lpstr>
      <vt:lpstr>Module 3 Objectives</vt:lpstr>
      <vt:lpstr>CEIS101 Module 4</vt:lpstr>
      <vt:lpstr>Circuit of door closed with Green LED ON </vt:lpstr>
      <vt:lpstr>Arduino Code (screenshot)</vt:lpstr>
      <vt:lpstr>Serial Monitor (screenshot)</vt:lpstr>
      <vt:lpstr>Module 4 Objectives</vt:lpstr>
      <vt:lpstr>CEIS101 Module 5</vt:lpstr>
      <vt:lpstr>Circuit with green LED on</vt:lpstr>
      <vt:lpstr>Circuit with yellow LED on </vt:lpstr>
      <vt:lpstr>Circuit with red LED on</vt:lpstr>
      <vt:lpstr>Arduino Code (screenshot)</vt:lpstr>
      <vt:lpstr>Circuit of door open with Green LED OFF </vt:lpstr>
      <vt:lpstr>Plot of data (graph from Excel)</vt:lpstr>
      <vt:lpstr>Module 5 Objectives</vt:lpstr>
      <vt:lpstr>CEIS101 Module 6</vt:lpstr>
      <vt:lpstr>Circuit with automated LED off </vt:lpstr>
      <vt:lpstr>Circuit with automated LED on</vt:lpstr>
      <vt:lpstr>Arduino Code (screenshot)</vt:lpstr>
      <vt:lpstr>Serial Monitor (screenshot)</vt:lpstr>
      <vt:lpstr>Module 6 Objectives</vt:lpstr>
      <vt:lpstr>Challenges/Lessons Learned </vt:lpstr>
      <vt:lpstr>Career Skills</vt:lpstr>
      <vt:lpstr> Conclusion </vt:lpstr>
      <vt:lpstr>References</vt:lpstr>
    </vt:vector>
  </TitlesOfParts>
  <Manager>Edwin Hill</Manager>
  <Company>DeVry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Course Project</dc:title>
  <dc:subject>Module 8</dc:subject>
  <dc:creator>Svetla Tzvetkov</dc:creator>
  <cp:keywords>CEIS101/CEIS101C</cp:keywords>
  <dc:description>Template Deliverable</dc:description>
  <cp:lastModifiedBy>Fisher, Jaclyn</cp:lastModifiedBy>
  <cp:revision>15</cp:revision>
  <dcterms:created xsi:type="dcterms:W3CDTF">2022-05-26T18:48:27Z</dcterms:created>
  <dcterms:modified xsi:type="dcterms:W3CDTF">2024-08-31T14:27:02Z</dcterms:modified>
  <cp:category>CEIS</cp:category>
</cp:coreProperties>
</file>