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61" r:id="rId2"/>
    <p:sldId id="257" r:id="rId3"/>
    <p:sldId id="263" r:id="rId4"/>
    <p:sldId id="264" r:id="rId5"/>
    <p:sldId id="265" r:id="rId6"/>
    <p:sldId id="266" r:id="rId7"/>
    <p:sldId id="296" r:id="rId8"/>
    <p:sldId id="267" r:id="rId9"/>
    <p:sldId id="268" r:id="rId10"/>
    <p:sldId id="297" r:id="rId11"/>
    <p:sldId id="270" r:id="rId12"/>
    <p:sldId id="271" r:id="rId13"/>
    <p:sldId id="273" r:id="rId14"/>
    <p:sldId id="274" r:id="rId15"/>
    <p:sldId id="275" r:id="rId16"/>
    <p:sldId id="276" r:id="rId17"/>
    <p:sldId id="277" r:id="rId18"/>
    <p:sldId id="278" r:id="rId19"/>
    <p:sldId id="280" r:id="rId20"/>
    <p:sldId id="279" r:id="rId21"/>
    <p:sldId id="282" r:id="rId22"/>
    <p:sldId id="283" r:id="rId23"/>
    <p:sldId id="284" r:id="rId24"/>
    <p:sldId id="286" r:id="rId25"/>
    <p:sldId id="287" r:id="rId26"/>
    <p:sldId id="288" r:id="rId27"/>
    <p:sldId id="291" r:id="rId28"/>
    <p:sldId id="289" r:id="rId29"/>
    <p:sldId id="292" r:id="rId30"/>
    <p:sldId id="293" r:id="rId31"/>
    <p:sldId id="294" r:id="rId32"/>
    <p:sldId id="295" r:id="rId33"/>
    <p:sldId id="259" r:id="rId34"/>
    <p:sldId id="260" r:id="rId35"/>
    <p:sldId id="26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7" autoAdjust="0"/>
    <p:restoredTop sz="94660"/>
  </p:normalViewPr>
  <p:slideViewPr>
    <p:cSldViewPr snapToGrid="0">
      <p:cViewPr varScale="1">
        <p:scale>
          <a:sx n="151" d="100"/>
          <a:sy n="151" d="100"/>
        </p:scale>
        <p:origin x="4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46758-74F8-4A3E-8365-FB855655203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42A2F8C-4691-43DD-A139-E41837EAD734}">
      <dgm:prSet custT="1"/>
      <dgm:spPr/>
      <dgm:t>
        <a:bodyPr/>
        <a:lstStyle/>
        <a:p>
          <a:r>
            <a:rPr lang="en-US" sz="2400" b="0" i="0" dirty="0">
              <a:latin typeface="Aptos Light" panose="020B0004020202020204" pitchFamily="34" charset="0"/>
            </a:rPr>
            <a:t>Extracting valid results from provided data</a:t>
          </a:r>
        </a:p>
      </dgm:t>
    </dgm:pt>
    <dgm:pt modelId="{1E1CF5B5-E618-462D-8694-45B74A0EC15B}" type="parTrans" cxnId="{9B692E4C-2CE2-4CA2-A0FC-6A5ADBC62994}">
      <dgm:prSet/>
      <dgm:spPr/>
      <dgm:t>
        <a:bodyPr/>
        <a:lstStyle/>
        <a:p>
          <a:endParaRPr lang="en-US"/>
        </a:p>
      </dgm:t>
    </dgm:pt>
    <dgm:pt modelId="{49427EF3-9CDC-43B2-911B-D27EEEEEBA1F}" type="sibTrans" cxnId="{9B692E4C-2CE2-4CA2-A0FC-6A5ADBC62994}">
      <dgm:prSet/>
      <dgm:spPr/>
      <dgm:t>
        <a:bodyPr/>
        <a:lstStyle/>
        <a:p>
          <a:endParaRPr lang="en-US"/>
        </a:p>
      </dgm:t>
    </dgm:pt>
    <dgm:pt modelId="{1ADF7B11-38D3-43DE-82B7-EDD7C9E508BF}">
      <dgm:prSet custT="1"/>
      <dgm:spPr/>
      <dgm:t>
        <a:bodyPr/>
        <a:lstStyle/>
        <a:p>
          <a:r>
            <a:rPr lang="en-US" sz="2400" b="0" i="0" dirty="0">
              <a:latin typeface="Aptos Light" panose="020B0004020202020204" pitchFamily="34" charset="0"/>
            </a:rPr>
            <a:t>Managing complex formulas and precise calculations</a:t>
          </a:r>
        </a:p>
      </dgm:t>
    </dgm:pt>
    <dgm:pt modelId="{9ACAEB55-CACF-4975-B237-7E596C93D89D}" type="parTrans" cxnId="{36486C27-5E01-45CC-B26C-BD7CEEA103FD}">
      <dgm:prSet/>
      <dgm:spPr/>
      <dgm:t>
        <a:bodyPr/>
        <a:lstStyle/>
        <a:p>
          <a:endParaRPr lang="en-US"/>
        </a:p>
      </dgm:t>
    </dgm:pt>
    <dgm:pt modelId="{E2DA78C8-0EFB-4830-AD55-12E92CB84E5C}" type="sibTrans" cxnId="{36486C27-5E01-45CC-B26C-BD7CEEA103FD}">
      <dgm:prSet/>
      <dgm:spPr/>
      <dgm:t>
        <a:bodyPr/>
        <a:lstStyle/>
        <a:p>
          <a:endParaRPr lang="en-US"/>
        </a:p>
      </dgm:t>
    </dgm:pt>
    <dgm:pt modelId="{D3010AAA-9F0F-4FA4-8352-025EA5B7CA73}">
      <dgm:prSet custT="1"/>
      <dgm:spPr/>
      <dgm:t>
        <a:bodyPr/>
        <a:lstStyle/>
        <a:p>
          <a:r>
            <a:rPr lang="en-US" sz="2400" b="0" i="0" dirty="0">
              <a:latin typeface="Aptos Light" panose="020B0004020202020204" pitchFamily="34" charset="0"/>
            </a:rPr>
            <a:t>Maintaining consistency with units and significant figures</a:t>
          </a:r>
        </a:p>
      </dgm:t>
    </dgm:pt>
    <dgm:pt modelId="{7A4E7933-1217-4898-A7C8-2232310F0683}" type="parTrans" cxnId="{B42B6B1F-B775-45A9-8949-60AE44BCC7D7}">
      <dgm:prSet/>
      <dgm:spPr/>
      <dgm:t>
        <a:bodyPr/>
        <a:lstStyle/>
        <a:p>
          <a:endParaRPr lang="en-US"/>
        </a:p>
      </dgm:t>
    </dgm:pt>
    <dgm:pt modelId="{BF34C313-3D19-4868-8C3A-7DE55A0B5863}" type="sibTrans" cxnId="{B42B6B1F-B775-45A9-8949-60AE44BCC7D7}">
      <dgm:prSet/>
      <dgm:spPr/>
      <dgm:t>
        <a:bodyPr/>
        <a:lstStyle/>
        <a:p>
          <a:endParaRPr lang="en-US"/>
        </a:p>
      </dgm:t>
    </dgm:pt>
    <dgm:pt modelId="{F2B9CD2C-6380-43C8-8478-727C71ED9035}">
      <dgm:prSet custT="1"/>
      <dgm:spPr/>
      <dgm:t>
        <a:bodyPr/>
        <a:lstStyle/>
        <a:p>
          <a:r>
            <a:rPr lang="en-US" sz="2400" b="0" i="0" dirty="0">
              <a:latin typeface="Aptos Light" panose="020B0004020202020204" pitchFamily="34" charset="0"/>
            </a:rPr>
            <a:t>Presenting results clearly for both technical and general audiences </a:t>
          </a:r>
        </a:p>
      </dgm:t>
    </dgm:pt>
    <dgm:pt modelId="{4AD23559-CC23-43B4-AA61-E5A589C188DC}" type="parTrans" cxnId="{89C87BC3-6A03-4BC8-91C9-816F1BD2A16C}">
      <dgm:prSet/>
      <dgm:spPr/>
      <dgm:t>
        <a:bodyPr/>
        <a:lstStyle/>
        <a:p>
          <a:endParaRPr lang="en-US"/>
        </a:p>
      </dgm:t>
    </dgm:pt>
    <dgm:pt modelId="{7EABB862-125E-4DC0-9AEF-B79CE2B21019}" type="sibTrans" cxnId="{89C87BC3-6A03-4BC8-91C9-816F1BD2A16C}">
      <dgm:prSet/>
      <dgm:spPr/>
      <dgm:t>
        <a:bodyPr/>
        <a:lstStyle/>
        <a:p>
          <a:endParaRPr lang="en-US"/>
        </a:p>
      </dgm:t>
    </dgm:pt>
    <dgm:pt modelId="{A7AC2BBA-11C2-485A-9406-D2B3947B25AC}" type="pres">
      <dgm:prSet presAssocID="{D0046758-74F8-4A3E-8365-FB8556552034}" presName="root" presStyleCnt="0">
        <dgm:presLayoutVars>
          <dgm:dir/>
          <dgm:resizeHandles val="exact"/>
        </dgm:presLayoutVars>
      </dgm:prSet>
      <dgm:spPr/>
    </dgm:pt>
    <dgm:pt modelId="{5BF52441-00E9-4687-9E33-BD0F44291D78}" type="pres">
      <dgm:prSet presAssocID="{D0046758-74F8-4A3E-8365-FB8556552034}" presName="container" presStyleCnt="0">
        <dgm:presLayoutVars>
          <dgm:dir/>
          <dgm:resizeHandles val="exact"/>
        </dgm:presLayoutVars>
      </dgm:prSet>
      <dgm:spPr/>
    </dgm:pt>
    <dgm:pt modelId="{1C7C5D30-3A55-4508-8A9B-D48E7E220E15}" type="pres">
      <dgm:prSet presAssocID="{742A2F8C-4691-43DD-A139-E41837EAD734}" presName="compNode" presStyleCnt="0"/>
      <dgm:spPr/>
    </dgm:pt>
    <dgm:pt modelId="{149F85EA-2BFB-4F3D-B3D2-8F3D614FBC7E}" type="pres">
      <dgm:prSet presAssocID="{742A2F8C-4691-43DD-A139-E41837EAD734}" presName="iconBgRect" presStyleLbl="bgShp" presStyleIdx="0" presStyleCnt="4"/>
      <dgm:spPr/>
    </dgm:pt>
    <dgm:pt modelId="{9EC8ADC9-22A8-4552-A892-578B1592F1EC}" type="pres">
      <dgm:prSet presAssocID="{742A2F8C-4691-43DD-A139-E41837EAD7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3D2E4275-9D1B-411F-B455-3817F289D882}" type="pres">
      <dgm:prSet presAssocID="{742A2F8C-4691-43DD-A139-E41837EAD734}" presName="spaceRect" presStyleCnt="0"/>
      <dgm:spPr/>
    </dgm:pt>
    <dgm:pt modelId="{30D2A012-DC33-49A3-AC45-16709557C7EA}" type="pres">
      <dgm:prSet presAssocID="{742A2F8C-4691-43DD-A139-E41837EAD734}" presName="textRect" presStyleLbl="revTx" presStyleIdx="0" presStyleCnt="4">
        <dgm:presLayoutVars>
          <dgm:chMax val="1"/>
          <dgm:chPref val="1"/>
        </dgm:presLayoutVars>
      </dgm:prSet>
      <dgm:spPr/>
    </dgm:pt>
    <dgm:pt modelId="{F3BE0765-FD5B-4B3C-B5FF-89596D694436}" type="pres">
      <dgm:prSet presAssocID="{49427EF3-9CDC-43B2-911B-D27EEEEEBA1F}" presName="sibTrans" presStyleLbl="sibTrans2D1" presStyleIdx="0" presStyleCnt="0"/>
      <dgm:spPr/>
    </dgm:pt>
    <dgm:pt modelId="{6D666BD9-7494-4C82-B93B-598D2BE5612F}" type="pres">
      <dgm:prSet presAssocID="{1ADF7B11-38D3-43DE-82B7-EDD7C9E508BF}" presName="compNode" presStyleCnt="0"/>
      <dgm:spPr/>
    </dgm:pt>
    <dgm:pt modelId="{12305154-9E3E-4BCB-BB4D-5ED170DB96B4}" type="pres">
      <dgm:prSet presAssocID="{1ADF7B11-38D3-43DE-82B7-EDD7C9E508BF}" presName="iconBgRect" presStyleLbl="bgShp" presStyleIdx="1" presStyleCnt="4"/>
      <dgm:spPr/>
    </dgm:pt>
    <dgm:pt modelId="{6E7ECC8C-19C8-4841-9B5E-FA617F1BC12D}" type="pres">
      <dgm:prSet presAssocID="{1ADF7B11-38D3-43DE-82B7-EDD7C9E508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1879E0D3-144C-41BF-AF3E-2BB915A6AF7C}" type="pres">
      <dgm:prSet presAssocID="{1ADF7B11-38D3-43DE-82B7-EDD7C9E508BF}" presName="spaceRect" presStyleCnt="0"/>
      <dgm:spPr/>
    </dgm:pt>
    <dgm:pt modelId="{EE860779-F9BC-49C6-9E84-C3A3E7E4B5CF}" type="pres">
      <dgm:prSet presAssocID="{1ADF7B11-38D3-43DE-82B7-EDD7C9E508BF}" presName="textRect" presStyleLbl="revTx" presStyleIdx="1" presStyleCnt="4">
        <dgm:presLayoutVars>
          <dgm:chMax val="1"/>
          <dgm:chPref val="1"/>
        </dgm:presLayoutVars>
      </dgm:prSet>
      <dgm:spPr/>
    </dgm:pt>
    <dgm:pt modelId="{4012BC06-D965-407A-8494-9A1BD8BD38D1}" type="pres">
      <dgm:prSet presAssocID="{E2DA78C8-0EFB-4830-AD55-12E92CB84E5C}" presName="sibTrans" presStyleLbl="sibTrans2D1" presStyleIdx="0" presStyleCnt="0"/>
      <dgm:spPr/>
    </dgm:pt>
    <dgm:pt modelId="{A4ADEF87-AE69-483E-AC28-054F2DE6B4A1}" type="pres">
      <dgm:prSet presAssocID="{D3010AAA-9F0F-4FA4-8352-025EA5B7CA73}" presName="compNode" presStyleCnt="0"/>
      <dgm:spPr/>
    </dgm:pt>
    <dgm:pt modelId="{3D243B26-47E8-4B30-8778-02E9E3FB83B4}" type="pres">
      <dgm:prSet presAssocID="{D3010AAA-9F0F-4FA4-8352-025EA5B7CA73}" presName="iconBgRect" presStyleLbl="bgShp" presStyleIdx="2" presStyleCnt="4"/>
      <dgm:spPr/>
    </dgm:pt>
    <dgm:pt modelId="{3516A611-D0B7-400F-A2E9-D1B54E34BEBE}" type="pres">
      <dgm:prSet presAssocID="{D3010AAA-9F0F-4FA4-8352-025EA5B7CA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D9E4F7A-0229-427D-8CB0-D7B8B5C1BD43}" type="pres">
      <dgm:prSet presAssocID="{D3010AAA-9F0F-4FA4-8352-025EA5B7CA73}" presName="spaceRect" presStyleCnt="0"/>
      <dgm:spPr/>
    </dgm:pt>
    <dgm:pt modelId="{2BDF8837-540C-48E8-8D0A-37FEC82B5029}" type="pres">
      <dgm:prSet presAssocID="{D3010AAA-9F0F-4FA4-8352-025EA5B7CA73}" presName="textRect" presStyleLbl="revTx" presStyleIdx="2" presStyleCnt="4">
        <dgm:presLayoutVars>
          <dgm:chMax val="1"/>
          <dgm:chPref val="1"/>
        </dgm:presLayoutVars>
      </dgm:prSet>
      <dgm:spPr/>
    </dgm:pt>
    <dgm:pt modelId="{A3106460-0E00-4EE7-9172-D4CE8A77672E}" type="pres">
      <dgm:prSet presAssocID="{BF34C313-3D19-4868-8C3A-7DE55A0B5863}" presName="sibTrans" presStyleLbl="sibTrans2D1" presStyleIdx="0" presStyleCnt="0"/>
      <dgm:spPr/>
    </dgm:pt>
    <dgm:pt modelId="{97886196-FFC1-4FE2-B144-50AF5EDA0C64}" type="pres">
      <dgm:prSet presAssocID="{F2B9CD2C-6380-43C8-8478-727C71ED9035}" presName="compNode" presStyleCnt="0"/>
      <dgm:spPr/>
    </dgm:pt>
    <dgm:pt modelId="{3223108C-1076-4FFA-A1B1-CC7589449FC9}" type="pres">
      <dgm:prSet presAssocID="{F2B9CD2C-6380-43C8-8478-727C71ED9035}" presName="iconBgRect" presStyleLbl="bgShp" presStyleIdx="3" presStyleCnt="4"/>
      <dgm:spPr/>
    </dgm:pt>
    <dgm:pt modelId="{15490456-87C1-4C1A-A793-74C913F1B875}" type="pres">
      <dgm:prSet presAssocID="{F2B9CD2C-6380-43C8-8478-727C71ED90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0A7AF65E-4A47-47A7-BFC5-B7B99B420259}" type="pres">
      <dgm:prSet presAssocID="{F2B9CD2C-6380-43C8-8478-727C71ED9035}" presName="spaceRect" presStyleCnt="0"/>
      <dgm:spPr/>
    </dgm:pt>
    <dgm:pt modelId="{903FE2A7-02E4-4556-9106-9B3245429B31}" type="pres">
      <dgm:prSet presAssocID="{F2B9CD2C-6380-43C8-8478-727C71ED9035}" presName="textRect" presStyleLbl="revTx" presStyleIdx="3" presStyleCnt="4">
        <dgm:presLayoutVars>
          <dgm:chMax val="1"/>
          <dgm:chPref val="1"/>
        </dgm:presLayoutVars>
      </dgm:prSet>
      <dgm:spPr/>
    </dgm:pt>
  </dgm:ptLst>
  <dgm:cxnLst>
    <dgm:cxn modelId="{A9CF891A-B5E2-4235-BACE-7B1FC31A6823}" type="presOf" srcId="{D0046758-74F8-4A3E-8365-FB8556552034}" destId="{A7AC2BBA-11C2-485A-9406-D2B3947B25AC}" srcOrd="0" destOrd="0" presId="urn:microsoft.com/office/officeart/2018/2/layout/IconCircleList"/>
    <dgm:cxn modelId="{B42B6B1F-B775-45A9-8949-60AE44BCC7D7}" srcId="{D0046758-74F8-4A3E-8365-FB8556552034}" destId="{D3010AAA-9F0F-4FA4-8352-025EA5B7CA73}" srcOrd="2" destOrd="0" parTransId="{7A4E7933-1217-4898-A7C8-2232310F0683}" sibTransId="{BF34C313-3D19-4868-8C3A-7DE55A0B5863}"/>
    <dgm:cxn modelId="{36486C27-5E01-45CC-B26C-BD7CEEA103FD}" srcId="{D0046758-74F8-4A3E-8365-FB8556552034}" destId="{1ADF7B11-38D3-43DE-82B7-EDD7C9E508BF}" srcOrd="1" destOrd="0" parTransId="{9ACAEB55-CACF-4975-B237-7E596C93D89D}" sibTransId="{E2DA78C8-0EFB-4830-AD55-12E92CB84E5C}"/>
    <dgm:cxn modelId="{B1A5D932-C34A-41BD-B5C7-944E14C06ACD}" type="presOf" srcId="{F2B9CD2C-6380-43C8-8478-727C71ED9035}" destId="{903FE2A7-02E4-4556-9106-9B3245429B31}" srcOrd="0" destOrd="0" presId="urn:microsoft.com/office/officeart/2018/2/layout/IconCircleList"/>
    <dgm:cxn modelId="{ED680545-1355-40EF-A3F6-669F328917CA}" type="presOf" srcId="{742A2F8C-4691-43DD-A139-E41837EAD734}" destId="{30D2A012-DC33-49A3-AC45-16709557C7EA}" srcOrd="0" destOrd="0" presId="urn:microsoft.com/office/officeart/2018/2/layout/IconCircleList"/>
    <dgm:cxn modelId="{9B692E4C-2CE2-4CA2-A0FC-6A5ADBC62994}" srcId="{D0046758-74F8-4A3E-8365-FB8556552034}" destId="{742A2F8C-4691-43DD-A139-E41837EAD734}" srcOrd="0" destOrd="0" parTransId="{1E1CF5B5-E618-462D-8694-45B74A0EC15B}" sibTransId="{49427EF3-9CDC-43B2-911B-D27EEEEEBA1F}"/>
    <dgm:cxn modelId="{5E6BD54D-7268-4A9D-8E1D-BFA3F48A5963}" type="presOf" srcId="{D3010AAA-9F0F-4FA4-8352-025EA5B7CA73}" destId="{2BDF8837-540C-48E8-8D0A-37FEC82B5029}" srcOrd="0" destOrd="0" presId="urn:microsoft.com/office/officeart/2018/2/layout/IconCircleList"/>
    <dgm:cxn modelId="{2CF79B6F-CDD7-4BB1-AF51-FEE1DEDE26D9}" type="presOf" srcId="{49427EF3-9CDC-43B2-911B-D27EEEEEBA1F}" destId="{F3BE0765-FD5B-4B3C-B5FF-89596D694436}" srcOrd="0" destOrd="0" presId="urn:microsoft.com/office/officeart/2018/2/layout/IconCircleList"/>
    <dgm:cxn modelId="{C1B15177-D9DE-4B12-9DD0-5D0116BDDF56}" type="presOf" srcId="{BF34C313-3D19-4868-8C3A-7DE55A0B5863}" destId="{A3106460-0E00-4EE7-9172-D4CE8A77672E}" srcOrd="0" destOrd="0" presId="urn:microsoft.com/office/officeart/2018/2/layout/IconCircleList"/>
    <dgm:cxn modelId="{28963DB2-8695-4AC0-957B-EA01EF1F9129}" type="presOf" srcId="{1ADF7B11-38D3-43DE-82B7-EDD7C9E508BF}" destId="{EE860779-F9BC-49C6-9E84-C3A3E7E4B5CF}" srcOrd="0" destOrd="0" presId="urn:microsoft.com/office/officeart/2018/2/layout/IconCircleList"/>
    <dgm:cxn modelId="{89C87BC3-6A03-4BC8-91C9-816F1BD2A16C}" srcId="{D0046758-74F8-4A3E-8365-FB8556552034}" destId="{F2B9CD2C-6380-43C8-8478-727C71ED9035}" srcOrd="3" destOrd="0" parTransId="{4AD23559-CC23-43B4-AA61-E5A589C188DC}" sibTransId="{7EABB862-125E-4DC0-9AEF-B79CE2B21019}"/>
    <dgm:cxn modelId="{55838CCD-123D-4232-BC03-DDBBDDBFF2A7}" type="presOf" srcId="{E2DA78C8-0EFB-4830-AD55-12E92CB84E5C}" destId="{4012BC06-D965-407A-8494-9A1BD8BD38D1}" srcOrd="0" destOrd="0" presId="urn:microsoft.com/office/officeart/2018/2/layout/IconCircleList"/>
    <dgm:cxn modelId="{0DC95B7E-9DB4-4AD3-9019-59C3028DB135}" type="presParOf" srcId="{A7AC2BBA-11C2-485A-9406-D2B3947B25AC}" destId="{5BF52441-00E9-4687-9E33-BD0F44291D78}" srcOrd="0" destOrd="0" presId="urn:microsoft.com/office/officeart/2018/2/layout/IconCircleList"/>
    <dgm:cxn modelId="{3E7A88FE-3B11-4FD0-91CD-8F054D2D538B}" type="presParOf" srcId="{5BF52441-00E9-4687-9E33-BD0F44291D78}" destId="{1C7C5D30-3A55-4508-8A9B-D48E7E220E15}" srcOrd="0" destOrd="0" presId="urn:microsoft.com/office/officeart/2018/2/layout/IconCircleList"/>
    <dgm:cxn modelId="{0E23C9A6-526A-4D1C-9634-33712B092A42}" type="presParOf" srcId="{1C7C5D30-3A55-4508-8A9B-D48E7E220E15}" destId="{149F85EA-2BFB-4F3D-B3D2-8F3D614FBC7E}" srcOrd="0" destOrd="0" presId="urn:microsoft.com/office/officeart/2018/2/layout/IconCircleList"/>
    <dgm:cxn modelId="{0CBDD6FF-3C15-40A0-801B-47BD1ECF9FF0}" type="presParOf" srcId="{1C7C5D30-3A55-4508-8A9B-D48E7E220E15}" destId="{9EC8ADC9-22A8-4552-A892-578B1592F1EC}" srcOrd="1" destOrd="0" presId="urn:microsoft.com/office/officeart/2018/2/layout/IconCircleList"/>
    <dgm:cxn modelId="{781E983C-D9EF-4ACC-A75F-C46A72E570A5}" type="presParOf" srcId="{1C7C5D30-3A55-4508-8A9B-D48E7E220E15}" destId="{3D2E4275-9D1B-411F-B455-3817F289D882}" srcOrd="2" destOrd="0" presId="urn:microsoft.com/office/officeart/2018/2/layout/IconCircleList"/>
    <dgm:cxn modelId="{8EBF0CAE-0F9F-44FB-82C4-4A2490F99EB6}" type="presParOf" srcId="{1C7C5D30-3A55-4508-8A9B-D48E7E220E15}" destId="{30D2A012-DC33-49A3-AC45-16709557C7EA}" srcOrd="3" destOrd="0" presId="urn:microsoft.com/office/officeart/2018/2/layout/IconCircleList"/>
    <dgm:cxn modelId="{B1A9ECF0-E4E6-4AEE-B0D8-2E01F44EEE19}" type="presParOf" srcId="{5BF52441-00E9-4687-9E33-BD0F44291D78}" destId="{F3BE0765-FD5B-4B3C-B5FF-89596D694436}" srcOrd="1" destOrd="0" presId="urn:microsoft.com/office/officeart/2018/2/layout/IconCircleList"/>
    <dgm:cxn modelId="{94AB4877-226A-4C21-A44B-3166E331D2B9}" type="presParOf" srcId="{5BF52441-00E9-4687-9E33-BD0F44291D78}" destId="{6D666BD9-7494-4C82-B93B-598D2BE5612F}" srcOrd="2" destOrd="0" presId="urn:microsoft.com/office/officeart/2018/2/layout/IconCircleList"/>
    <dgm:cxn modelId="{1D624D17-7DDB-4696-9617-818AB1310FBE}" type="presParOf" srcId="{6D666BD9-7494-4C82-B93B-598D2BE5612F}" destId="{12305154-9E3E-4BCB-BB4D-5ED170DB96B4}" srcOrd="0" destOrd="0" presId="urn:microsoft.com/office/officeart/2018/2/layout/IconCircleList"/>
    <dgm:cxn modelId="{17F0EE58-3105-4983-B60B-81223324A189}" type="presParOf" srcId="{6D666BD9-7494-4C82-B93B-598D2BE5612F}" destId="{6E7ECC8C-19C8-4841-9B5E-FA617F1BC12D}" srcOrd="1" destOrd="0" presId="urn:microsoft.com/office/officeart/2018/2/layout/IconCircleList"/>
    <dgm:cxn modelId="{7A25009E-ED32-4011-BF99-BEB5CA20087F}" type="presParOf" srcId="{6D666BD9-7494-4C82-B93B-598D2BE5612F}" destId="{1879E0D3-144C-41BF-AF3E-2BB915A6AF7C}" srcOrd="2" destOrd="0" presId="urn:microsoft.com/office/officeart/2018/2/layout/IconCircleList"/>
    <dgm:cxn modelId="{A3A01FCE-4351-4725-B13A-4B9AE5A85625}" type="presParOf" srcId="{6D666BD9-7494-4C82-B93B-598D2BE5612F}" destId="{EE860779-F9BC-49C6-9E84-C3A3E7E4B5CF}" srcOrd="3" destOrd="0" presId="urn:microsoft.com/office/officeart/2018/2/layout/IconCircleList"/>
    <dgm:cxn modelId="{B12102A7-0A42-4F3A-B6A6-26C0726DBC9B}" type="presParOf" srcId="{5BF52441-00E9-4687-9E33-BD0F44291D78}" destId="{4012BC06-D965-407A-8494-9A1BD8BD38D1}" srcOrd="3" destOrd="0" presId="urn:microsoft.com/office/officeart/2018/2/layout/IconCircleList"/>
    <dgm:cxn modelId="{A2C51633-258F-4C99-8A4B-17188AE2459B}" type="presParOf" srcId="{5BF52441-00E9-4687-9E33-BD0F44291D78}" destId="{A4ADEF87-AE69-483E-AC28-054F2DE6B4A1}" srcOrd="4" destOrd="0" presId="urn:microsoft.com/office/officeart/2018/2/layout/IconCircleList"/>
    <dgm:cxn modelId="{494EE91D-D628-45CC-9E9A-1A0DFDE1EBF8}" type="presParOf" srcId="{A4ADEF87-AE69-483E-AC28-054F2DE6B4A1}" destId="{3D243B26-47E8-4B30-8778-02E9E3FB83B4}" srcOrd="0" destOrd="0" presId="urn:microsoft.com/office/officeart/2018/2/layout/IconCircleList"/>
    <dgm:cxn modelId="{C11E0EBF-F875-4419-B4E8-98BB8C3BE1E9}" type="presParOf" srcId="{A4ADEF87-AE69-483E-AC28-054F2DE6B4A1}" destId="{3516A611-D0B7-400F-A2E9-D1B54E34BEBE}" srcOrd="1" destOrd="0" presId="urn:microsoft.com/office/officeart/2018/2/layout/IconCircleList"/>
    <dgm:cxn modelId="{E9A89AE9-C8B3-4A88-8166-67862922AB0C}" type="presParOf" srcId="{A4ADEF87-AE69-483E-AC28-054F2DE6B4A1}" destId="{5D9E4F7A-0229-427D-8CB0-D7B8B5C1BD43}" srcOrd="2" destOrd="0" presId="urn:microsoft.com/office/officeart/2018/2/layout/IconCircleList"/>
    <dgm:cxn modelId="{ADAA5068-8304-4315-BBEC-3BC038196D66}" type="presParOf" srcId="{A4ADEF87-AE69-483E-AC28-054F2DE6B4A1}" destId="{2BDF8837-540C-48E8-8D0A-37FEC82B5029}" srcOrd="3" destOrd="0" presId="urn:microsoft.com/office/officeart/2018/2/layout/IconCircleList"/>
    <dgm:cxn modelId="{4B0D4209-CF32-4B96-B423-8C86B34162A8}" type="presParOf" srcId="{5BF52441-00E9-4687-9E33-BD0F44291D78}" destId="{A3106460-0E00-4EE7-9172-D4CE8A77672E}" srcOrd="5" destOrd="0" presId="urn:microsoft.com/office/officeart/2018/2/layout/IconCircleList"/>
    <dgm:cxn modelId="{2D62601D-BE36-4C69-AF74-D7698C0B2F5B}" type="presParOf" srcId="{5BF52441-00E9-4687-9E33-BD0F44291D78}" destId="{97886196-FFC1-4FE2-B144-50AF5EDA0C64}" srcOrd="6" destOrd="0" presId="urn:microsoft.com/office/officeart/2018/2/layout/IconCircleList"/>
    <dgm:cxn modelId="{61113FDB-E4A9-4F67-BA5B-0579EE3DA97A}" type="presParOf" srcId="{97886196-FFC1-4FE2-B144-50AF5EDA0C64}" destId="{3223108C-1076-4FFA-A1B1-CC7589449FC9}" srcOrd="0" destOrd="0" presId="urn:microsoft.com/office/officeart/2018/2/layout/IconCircleList"/>
    <dgm:cxn modelId="{5B47C6AD-7101-4377-B45D-CF037E935A15}" type="presParOf" srcId="{97886196-FFC1-4FE2-B144-50AF5EDA0C64}" destId="{15490456-87C1-4C1A-A793-74C913F1B875}" srcOrd="1" destOrd="0" presId="urn:microsoft.com/office/officeart/2018/2/layout/IconCircleList"/>
    <dgm:cxn modelId="{92F207D1-7D5F-4041-80FF-5F99417B1850}" type="presParOf" srcId="{97886196-FFC1-4FE2-B144-50AF5EDA0C64}" destId="{0A7AF65E-4A47-47A7-BFC5-B7B99B420259}" srcOrd="2" destOrd="0" presId="urn:microsoft.com/office/officeart/2018/2/layout/IconCircleList"/>
    <dgm:cxn modelId="{E8D6024F-BAAA-4C8D-BE3D-BDA9FCA7C15F}" type="presParOf" srcId="{97886196-FFC1-4FE2-B144-50AF5EDA0C64}" destId="{903FE2A7-02E4-4556-9106-9B3245429B31}"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F85EA-2BFB-4F3D-B3D2-8F3D614FBC7E}">
      <dsp:nvSpPr>
        <dsp:cNvPr id="0" name=""/>
        <dsp:cNvSpPr/>
      </dsp:nvSpPr>
      <dsp:spPr>
        <a:xfrm>
          <a:off x="410636" y="32370"/>
          <a:ext cx="1232549" cy="123254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8ADC9-22A8-4552-A892-578B1592F1EC}">
      <dsp:nvSpPr>
        <dsp:cNvPr id="0" name=""/>
        <dsp:cNvSpPr/>
      </dsp:nvSpPr>
      <dsp:spPr>
        <a:xfrm>
          <a:off x="669471" y="291205"/>
          <a:ext cx="714878" cy="714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D2A012-DC33-49A3-AC45-16709557C7EA}">
      <dsp:nvSpPr>
        <dsp:cNvPr id="0" name=""/>
        <dsp:cNvSpPr/>
      </dsp:nvSpPr>
      <dsp:spPr>
        <a:xfrm>
          <a:off x="1907303" y="32370"/>
          <a:ext cx="2905295" cy="12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ptos Light" panose="020B0004020202020204" pitchFamily="34" charset="0"/>
            </a:rPr>
            <a:t>Extracting valid results from provided data</a:t>
          </a:r>
        </a:p>
      </dsp:txBody>
      <dsp:txXfrm>
        <a:off x="1907303" y="32370"/>
        <a:ext cx="2905295" cy="1232549"/>
      </dsp:txXfrm>
    </dsp:sp>
    <dsp:sp modelId="{12305154-9E3E-4BCB-BB4D-5ED170DB96B4}">
      <dsp:nvSpPr>
        <dsp:cNvPr id="0" name=""/>
        <dsp:cNvSpPr/>
      </dsp:nvSpPr>
      <dsp:spPr>
        <a:xfrm>
          <a:off x="5318825" y="32370"/>
          <a:ext cx="1232549" cy="123254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ECC8C-19C8-4841-9B5E-FA617F1BC12D}">
      <dsp:nvSpPr>
        <dsp:cNvPr id="0" name=""/>
        <dsp:cNvSpPr/>
      </dsp:nvSpPr>
      <dsp:spPr>
        <a:xfrm>
          <a:off x="5577660" y="291205"/>
          <a:ext cx="714878" cy="714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860779-F9BC-49C6-9E84-C3A3E7E4B5CF}">
      <dsp:nvSpPr>
        <dsp:cNvPr id="0" name=""/>
        <dsp:cNvSpPr/>
      </dsp:nvSpPr>
      <dsp:spPr>
        <a:xfrm>
          <a:off x="6815492" y="32370"/>
          <a:ext cx="2905295" cy="12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ptos Light" panose="020B0004020202020204" pitchFamily="34" charset="0"/>
            </a:rPr>
            <a:t>Managing complex formulas and precise calculations</a:t>
          </a:r>
        </a:p>
      </dsp:txBody>
      <dsp:txXfrm>
        <a:off x="6815492" y="32370"/>
        <a:ext cx="2905295" cy="1232549"/>
      </dsp:txXfrm>
    </dsp:sp>
    <dsp:sp modelId="{3D243B26-47E8-4B30-8778-02E9E3FB83B4}">
      <dsp:nvSpPr>
        <dsp:cNvPr id="0" name=""/>
        <dsp:cNvSpPr/>
      </dsp:nvSpPr>
      <dsp:spPr>
        <a:xfrm>
          <a:off x="410636" y="1783080"/>
          <a:ext cx="1232549" cy="123254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6A611-D0B7-400F-A2E9-D1B54E34BEBE}">
      <dsp:nvSpPr>
        <dsp:cNvPr id="0" name=""/>
        <dsp:cNvSpPr/>
      </dsp:nvSpPr>
      <dsp:spPr>
        <a:xfrm>
          <a:off x="669471" y="2041915"/>
          <a:ext cx="714878" cy="7148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DF8837-540C-48E8-8D0A-37FEC82B5029}">
      <dsp:nvSpPr>
        <dsp:cNvPr id="0" name=""/>
        <dsp:cNvSpPr/>
      </dsp:nvSpPr>
      <dsp:spPr>
        <a:xfrm>
          <a:off x="1907303" y="1783080"/>
          <a:ext cx="2905295" cy="12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ptos Light" panose="020B0004020202020204" pitchFamily="34" charset="0"/>
            </a:rPr>
            <a:t>Maintaining consistency with units and significant figures</a:t>
          </a:r>
        </a:p>
      </dsp:txBody>
      <dsp:txXfrm>
        <a:off x="1907303" y="1783080"/>
        <a:ext cx="2905295" cy="1232549"/>
      </dsp:txXfrm>
    </dsp:sp>
    <dsp:sp modelId="{3223108C-1076-4FFA-A1B1-CC7589449FC9}">
      <dsp:nvSpPr>
        <dsp:cNvPr id="0" name=""/>
        <dsp:cNvSpPr/>
      </dsp:nvSpPr>
      <dsp:spPr>
        <a:xfrm>
          <a:off x="5318825" y="1783080"/>
          <a:ext cx="1232549" cy="123254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490456-87C1-4C1A-A793-74C913F1B875}">
      <dsp:nvSpPr>
        <dsp:cNvPr id="0" name=""/>
        <dsp:cNvSpPr/>
      </dsp:nvSpPr>
      <dsp:spPr>
        <a:xfrm>
          <a:off x="5577660" y="2041915"/>
          <a:ext cx="714878" cy="7148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3FE2A7-02E4-4556-9106-9B3245429B31}">
      <dsp:nvSpPr>
        <dsp:cNvPr id="0" name=""/>
        <dsp:cNvSpPr/>
      </dsp:nvSpPr>
      <dsp:spPr>
        <a:xfrm>
          <a:off x="6815492" y="1783080"/>
          <a:ext cx="2905295" cy="12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ptos Light" panose="020B0004020202020204" pitchFamily="34" charset="0"/>
            </a:rPr>
            <a:t>Presenting results clearly for both technical and general audiences </a:t>
          </a:r>
        </a:p>
      </dsp:txBody>
      <dsp:txXfrm>
        <a:off x="6815492" y="1783080"/>
        <a:ext cx="2905295" cy="123254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8778966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49063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57541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56208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92560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05870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412039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53638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36833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59678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04488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3DFA5-4E5D-4214-98AC-2EA4856A2742}" type="datetimeFigureOut">
              <a:rPr lang="en-US" smtClean="0"/>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423207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3DFA5-4E5D-4214-98AC-2EA4856A2742}" type="datetimeFigureOut">
              <a:rPr lang="en-US" smtClean="0"/>
              <a:t>8/27/25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41215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3DFA5-4E5D-4214-98AC-2EA4856A2742}" type="datetimeFigureOut">
              <a:rPr lang="en-US" smtClean="0"/>
              <a:t>8/27/25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260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D63DFA5-4E5D-4214-98AC-2EA4856A2742}" type="datetimeFigureOut">
              <a:rPr lang="en-US" smtClean="0"/>
              <a:t>8/27/25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82601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3700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67528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63DFA5-4E5D-4214-98AC-2EA4856A2742}" type="datetimeFigureOut">
              <a:rPr lang="en-US" smtClean="0"/>
              <a:t>8/27/25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A0CAEE-55A8-4312-9570-158A20A69D04}" type="slidenum">
              <a:rPr lang="en-US" smtClean="0"/>
              <a:t>‹#›</a:t>
            </a:fld>
            <a:endParaRPr lang="en-US"/>
          </a:p>
        </p:txBody>
      </p:sp>
    </p:spTree>
    <p:extLst>
      <p:ext uri="{BB962C8B-B14F-4D97-AF65-F5344CB8AC3E}">
        <p14:creationId xmlns:p14="http://schemas.microsoft.com/office/powerpoint/2010/main" val="101846508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0.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hyperlink" Target="https://www.wired.com/story/what-is-hall-effect/" TargetMode="External"/><Relationship Id="rId2" Type="http://schemas.openxmlformats.org/officeDocument/2006/relationships/hyperlink" Target="https://howtomechatronics.com/tutorials/arduino/ultrasonic-sensor-hc-sr04/?utm" TargetMode="External"/><Relationship Id="rId1" Type="http://schemas.openxmlformats.org/officeDocument/2006/relationships/slideLayout" Target="../slideLayouts/slideLayout11.xml"/><Relationship Id="rId4" Type="http://schemas.openxmlformats.org/officeDocument/2006/relationships/hyperlink" Target="https://electronca.com/electronics/what-is-ky-040-rotary-encoder-module-how-to-use-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a:xfrm>
            <a:off x="984606" y="494453"/>
            <a:ext cx="10222787" cy="3456218"/>
          </a:xfrm>
        </p:spPr>
        <p:txBody>
          <a:bodyPr anchor="b">
            <a:noAutofit/>
          </a:bodyPr>
          <a:lstStyle/>
          <a:p>
            <a:r>
              <a:rPr lang="en-US" sz="5400" cap="none" dirty="0">
                <a:effectLst/>
                <a:latin typeface="Aptos Light" panose="020B0004020202020204" pitchFamily="34" charset="0"/>
              </a:rPr>
              <a:t>Physics In Action:</a:t>
            </a:r>
            <a:br>
              <a:rPr lang="en-US" sz="5400" cap="none" dirty="0">
                <a:effectLst/>
                <a:latin typeface="Aptos Light" panose="020B0004020202020204" pitchFamily="34" charset="0"/>
              </a:rPr>
            </a:br>
            <a:r>
              <a:rPr lang="en-US" sz="5400" cap="none" dirty="0">
                <a:effectLst/>
                <a:latin typeface="Aptos Light" panose="020B0004020202020204" pitchFamily="34" charset="0"/>
              </a:rPr>
              <a:t> A Sensor-based Exploration Of Motion, Energy, and Magnetism</a:t>
            </a:r>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a:xfrm>
            <a:off x="1524000" y="3950671"/>
            <a:ext cx="9683393" cy="1764330"/>
          </a:xfrm>
        </p:spPr>
        <p:txBody>
          <a:bodyPr>
            <a:noAutofit/>
          </a:bodyPr>
          <a:lstStyle/>
          <a:p>
            <a:r>
              <a:rPr lang="en-US" sz="3600" cap="none" dirty="0">
                <a:latin typeface="Aptos Light" panose="020B0004020202020204" pitchFamily="34" charset="0"/>
              </a:rPr>
              <a:t>Jaclyn Fisher</a:t>
            </a:r>
            <a:br>
              <a:rPr lang="en-US" sz="3600" cap="none" dirty="0">
                <a:latin typeface="Aptos Light" panose="020B0004020202020204" pitchFamily="34" charset="0"/>
              </a:rPr>
            </a:br>
            <a:r>
              <a:rPr lang="en-US" sz="3600" cap="none" dirty="0">
                <a:latin typeface="Aptos Light" panose="020B0004020202020204" pitchFamily="34" charset="0"/>
              </a:rPr>
              <a:t>DeVry University</a:t>
            </a:r>
            <a:br>
              <a:rPr lang="en-US" sz="3200" dirty="0">
                <a:latin typeface="Aptos Light" panose="020B0004020202020204" pitchFamily="34" charset="0"/>
              </a:rPr>
            </a:br>
            <a:r>
              <a:rPr lang="en-US" sz="3200" dirty="0">
                <a:latin typeface="Aptos Light" panose="020B0004020202020204" pitchFamily="34" charset="0"/>
              </a:rPr>
              <a:t>08/2025</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1B8D-0C25-7ADF-C019-7E8F64B269AA}"/>
              </a:ext>
            </a:extLst>
          </p:cNvPr>
          <p:cNvSpPr>
            <a:spLocks noGrp="1"/>
          </p:cNvSpPr>
          <p:nvPr>
            <p:ph type="title"/>
          </p:nvPr>
        </p:nvSpPr>
        <p:spPr>
          <a:xfrm>
            <a:off x="685800" y="392853"/>
            <a:ext cx="10131427" cy="1447800"/>
          </a:xfrm>
        </p:spPr>
        <p:txBody>
          <a:bodyPr anchor="b">
            <a:noAutofit/>
          </a:bodyPr>
          <a:lstStyle/>
          <a:p>
            <a:r>
              <a:rPr lang="en-US" sz="60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C3C32976-B057-0272-C1D3-B18E340AFB01}"/>
              </a:ext>
            </a:extLst>
          </p:cNvPr>
          <p:cNvSpPr>
            <a:spLocks noGrp="1"/>
          </p:cNvSpPr>
          <p:nvPr>
            <p:ph type="body" idx="1"/>
          </p:nvPr>
        </p:nvSpPr>
        <p:spPr>
          <a:xfrm>
            <a:off x="685800" y="2006600"/>
            <a:ext cx="10998200" cy="4246880"/>
          </a:xfrm>
        </p:spPr>
        <p:txBody>
          <a:bodyPr anchor="t">
            <a:noAutofit/>
          </a:bodyPr>
          <a:lstStyle/>
          <a:p>
            <a:pPr marL="233363" indent="-233363">
              <a:buSzPct val="90000"/>
              <a:buFont typeface="Arial" panose="020B0604020202020204" pitchFamily="34" charset="0"/>
              <a:buChar char="•"/>
            </a:pPr>
            <a:r>
              <a:rPr lang="en-US" sz="3200" dirty="0">
                <a:latin typeface="Aptos Light" panose="020B0004020202020204" pitchFamily="34" charset="0"/>
              </a:rPr>
              <a:t>Documented sensors and tools used throughout the course: HC-SR04 ultrasonic sensor, KY-040 rotary encoder, and ESP32 Hall effect sensor.</a:t>
            </a:r>
          </a:p>
          <a:p>
            <a:pPr marL="233363" indent="-233363">
              <a:buSzPct val="90000"/>
              <a:buFont typeface="Arial" panose="020B0604020202020204" pitchFamily="34" charset="0"/>
              <a:buChar char="•"/>
            </a:pPr>
            <a:r>
              <a:rPr lang="en-US" sz="3200" dirty="0">
                <a:latin typeface="Aptos Light" panose="020B0004020202020204" pitchFamily="34" charset="0"/>
              </a:rPr>
              <a:t>Verified setup and software readiness through screenshots.</a:t>
            </a:r>
          </a:p>
          <a:p>
            <a:pPr marL="233363" indent="-233363">
              <a:buSzPct val="90000"/>
              <a:buFont typeface="Arial" panose="020B0604020202020204" pitchFamily="34" charset="0"/>
              <a:buChar char="•"/>
            </a:pPr>
            <a:r>
              <a:rPr lang="en-US" sz="3200" dirty="0">
                <a:latin typeface="Aptos Light" panose="020B0004020202020204" pitchFamily="34" charset="0"/>
              </a:rPr>
              <a:t>Used Microsoft Excel for organizing data, generating graphs, and running calculations.</a:t>
            </a:r>
          </a:p>
          <a:p>
            <a:pPr marL="233363" indent="-233363">
              <a:buSzPct val="90000"/>
              <a:buFont typeface="Arial" panose="020B0604020202020204" pitchFamily="34" charset="0"/>
              <a:buChar char="•"/>
            </a:pPr>
            <a:r>
              <a:rPr lang="en-US" sz="3200" dirty="0">
                <a:latin typeface="Aptos Light" panose="020B0004020202020204" pitchFamily="34" charset="0"/>
              </a:rPr>
              <a:t>Established a reliable foundation for accurate project work.</a:t>
            </a:r>
          </a:p>
          <a:p>
            <a:endParaRPr lang="en-US" dirty="0"/>
          </a:p>
        </p:txBody>
      </p:sp>
    </p:spTree>
    <p:extLst>
      <p:ext uri="{BB962C8B-B14F-4D97-AF65-F5344CB8AC3E}">
        <p14:creationId xmlns:p14="http://schemas.microsoft.com/office/powerpoint/2010/main" val="61978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23821A31-6C43-1ED6-BE72-1CD601F9DFB1}"/>
              </a:ext>
            </a:extLst>
          </p:cNvPr>
          <p:cNvSpPr>
            <a:spLocks noGrp="1"/>
          </p:cNvSpPr>
          <p:nvPr>
            <p:ph type="title"/>
          </p:nvPr>
        </p:nvSpPr>
        <p:spPr>
          <a:xfrm>
            <a:off x="1030288" y="347134"/>
            <a:ext cx="10131425" cy="1642534"/>
          </a:xfrm>
        </p:spPr>
        <p:txBody>
          <a:bodyPr vert="horz" lIns="91440" tIns="45720" rIns="91440" bIns="45720" rtlCol="0" anchor="ctr">
            <a:noAutofit/>
          </a:bodyPr>
          <a:lstStyle/>
          <a:p>
            <a:pPr algn="ctr"/>
            <a:r>
              <a:rPr lang="en-US" sz="5400" cap="all" dirty="0">
                <a:solidFill>
                  <a:schemeClr val="bg1"/>
                </a:solidFill>
                <a:latin typeface="Aptos Light" panose="020B0004020202020204" pitchFamily="34" charset="0"/>
              </a:rPr>
              <a:t>Precision of the Ultrasonic Sensor</a:t>
            </a:r>
          </a:p>
        </p:txBody>
      </p:sp>
      <p:sp>
        <p:nvSpPr>
          <p:cNvPr id="3" name="Text Placeholder 2">
            <a:extLst>
              <a:ext uri="{FF2B5EF4-FFF2-40B4-BE49-F238E27FC236}">
                <a16:creationId xmlns:a16="http://schemas.microsoft.com/office/drawing/2014/main" id="{7B92E3AE-BA65-AD4C-D551-D73E7083D50D}"/>
              </a:ext>
            </a:extLst>
          </p:cNvPr>
          <p:cNvSpPr>
            <a:spLocks noGrp="1"/>
          </p:cNvSpPr>
          <p:nvPr>
            <p:ph type="body" idx="1"/>
          </p:nvPr>
        </p:nvSpPr>
        <p:spPr>
          <a:xfrm>
            <a:off x="684212" y="2455334"/>
            <a:ext cx="11507788" cy="3979332"/>
          </a:xfrm>
        </p:spPr>
        <p:txBody>
          <a:bodyPr vert="horz" lIns="91440" tIns="45720" rIns="91440" bIns="45720" rtlCol="0" anchor="ctr">
            <a:normAutofit/>
          </a:bodyPr>
          <a:lstStyle/>
          <a:p>
            <a:pPr marL="349250" indent="-349250">
              <a:lnSpc>
                <a:spcPct val="110000"/>
              </a:lnSpc>
              <a:spcAft>
                <a:spcPts val="400"/>
              </a:spcAft>
              <a:buFont typeface="Arial"/>
              <a:buChar char="•"/>
            </a:pPr>
            <a:r>
              <a:rPr lang="en-US" sz="3200" dirty="0">
                <a:latin typeface="Aptos Light" panose="020B0004020202020204" pitchFamily="34" charset="0"/>
              </a:rPr>
              <a:t>Evaluated the precision of the ultrasonic sensor in measuring distance and velocity.</a:t>
            </a:r>
          </a:p>
          <a:p>
            <a:pPr marL="349250" indent="-349250">
              <a:lnSpc>
                <a:spcPct val="110000"/>
              </a:lnSpc>
              <a:spcAft>
                <a:spcPts val="400"/>
              </a:spcAft>
              <a:buFont typeface="Arial"/>
              <a:buChar char="•"/>
            </a:pPr>
            <a:r>
              <a:rPr lang="en-US" sz="3200" dirty="0">
                <a:latin typeface="Aptos Light" panose="020B0004020202020204" pitchFamily="34" charset="0"/>
              </a:rPr>
              <a:t>Highlighted the importance of sensor accuracy for reliable physics experiments.</a:t>
            </a:r>
          </a:p>
          <a:p>
            <a:pPr marL="349250" indent="-349250">
              <a:lnSpc>
                <a:spcPct val="110000"/>
              </a:lnSpc>
              <a:spcAft>
                <a:spcPts val="400"/>
              </a:spcAft>
              <a:buFont typeface="Arial"/>
              <a:buChar char="•"/>
            </a:pPr>
            <a:r>
              <a:rPr lang="en-US" sz="3200" dirty="0">
                <a:latin typeface="Aptos Light" panose="020B0004020202020204" pitchFamily="34" charset="0"/>
              </a:rPr>
              <a:t>Compared measured velocities against the accepted speed of sound (343 m/s).</a:t>
            </a:r>
          </a:p>
        </p:txBody>
      </p:sp>
    </p:spTree>
    <p:extLst>
      <p:ext uri="{BB962C8B-B14F-4D97-AF65-F5344CB8AC3E}">
        <p14:creationId xmlns:p14="http://schemas.microsoft.com/office/powerpoint/2010/main" val="129773143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1156-EF74-65D4-1EE7-FB57D58ED082}"/>
              </a:ext>
            </a:extLst>
          </p:cNvPr>
          <p:cNvSpPr>
            <a:spLocks noGrp="1"/>
          </p:cNvSpPr>
          <p:nvPr>
            <p:ph type="title"/>
          </p:nvPr>
        </p:nvSpPr>
        <p:spPr>
          <a:xfrm>
            <a:off x="159028" y="216745"/>
            <a:ext cx="6087768" cy="870910"/>
          </a:xfrm>
        </p:spPr>
        <p:txBody>
          <a:bodyPr>
            <a:normAutofit/>
          </a:bodyPr>
          <a:lstStyle/>
          <a:p>
            <a:r>
              <a:rPr lang="en-US" sz="4400" dirty="0">
                <a:latin typeface="Aptos Light" panose="020B0004020202020204" pitchFamily="34" charset="0"/>
              </a:rPr>
              <a:t>Data Collection</a:t>
            </a:r>
          </a:p>
        </p:txBody>
      </p:sp>
      <p:sp>
        <p:nvSpPr>
          <p:cNvPr id="3" name="Text Placeholder 2">
            <a:extLst>
              <a:ext uri="{FF2B5EF4-FFF2-40B4-BE49-F238E27FC236}">
                <a16:creationId xmlns:a16="http://schemas.microsoft.com/office/drawing/2014/main" id="{B900AB55-8741-B0DC-0465-D9B552E9DF11}"/>
              </a:ext>
            </a:extLst>
          </p:cNvPr>
          <p:cNvSpPr>
            <a:spLocks noGrp="1"/>
          </p:cNvSpPr>
          <p:nvPr>
            <p:ph type="body" idx="1"/>
          </p:nvPr>
        </p:nvSpPr>
        <p:spPr>
          <a:xfrm>
            <a:off x="2826584" y="5540797"/>
            <a:ext cx="9253122" cy="1243336"/>
          </a:xfrm>
        </p:spPr>
        <p:txBody>
          <a:bodyPr/>
          <a:lstStyle/>
          <a:p>
            <a:r>
              <a:rPr lang="en-US" sz="2200" dirty="0">
                <a:effectLst/>
                <a:latin typeface="Aptos Light" panose="020B0004020202020204" pitchFamily="34" charset="0"/>
              </a:rPr>
              <a:t>Multiple trials were performed at different distances. The ruler provided actual distances, while the ultrasonic sensor measured the roundtrip travel time of sound waves. These values were converted into velocity for analysis.</a:t>
            </a:r>
          </a:p>
          <a:p>
            <a:endParaRPr lang="en-US" dirty="0"/>
          </a:p>
        </p:txBody>
      </p:sp>
      <p:graphicFrame>
        <p:nvGraphicFramePr>
          <p:cNvPr id="4" name="Table 3">
            <a:extLst>
              <a:ext uri="{FF2B5EF4-FFF2-40B4-BE49-F238E27FC236}">
                <a16:creationId xmlns:a16="http://schemas.microsoft.com/office/drawing/2014/main" id="{9358E698-B295-22DF-86F0-721F50C0269E}"/>
              </a:ext>
            </a:extLst>
          </p:cNvPr>
          <p:cNvGraphicFramePr>
            <a:graphicFrameLocks noGrp="1"/>
          </p:cNvGraphicFramePr>
          <p:nvPr>
            <p:extLst>
              <p:ext uri="{D42A27DB-BD31-4B8C-83A1-F6EECF244321}">
                <p14:modId xmlns:p14="http://schemas.microsoft.com/office/powerpoint/2010/main" val="2063665580"/>
              </p:ext>
            </p:extLst>
          </p:nvPr>
        </p:nvGraphicFramePr>
        <p:xfrm>
          <a:off x="1497291" y="1357162"/>
          <a:ext cx="7733338" cy="3702594"/>
        </p:xfrm>
        <a:graphic>
          <a:graphicData uri="http://schemas.openxmlformats.org/drawingml/2006/table">
            <a:tbl>
              <a:tblPr firstRow="1" firstCol="1" bandRow="1">
                <a:tableStyleId>{5C22544A-7EE6-4342-B048-85BDC9FD1C3A}</a:tableStyleId>
              </a:tblPr>
              <a:tblGrid>
                <a:gridCol w="449469">
                  <a:extLst>
                    <a:ext uri="{9D8B030D-6E8A-4147-A177-3AD203B41FA5}">
                      <a16:colId xmlns:a16="http://schemas.microsoft.com/office/drawing/2014/main" val="2680175028"/>
                    </a:ext>
                  </a:extLst>
                </a:gridCol>
                <a:gridCol w="1464680">
                  <a:extLst>
                    <a:ext uri="{9D8B030D-6E8A-4147-A177-3AD203B41FA5}">
                      <a16:colId xmlns:a16="http://schemas.microsoft.com/office/drawing/2014/main" val="1768498984"/>
                    </a:ext>
                  </a:extLst>
                </a:gridCol>
                <a:gridCol w="1464680">
                  <a:extLst>
                    <a:ext uri="{9D8B030D-6E8A-4147-A177-3AD203B41FA5}">
                      <a16:colId xmlns:a16="http://schemas.microsoft.com/office/drawing/2014/main" val="1249046169"/>
                    </a:ext>
                  </a:extLst>
                </a:gridCol>
                <a:gridCol w="1423975">
                  <a:extLst>
                    <a:ext uri="{9D8B030D-6E8A-4147-A177-3AD203B41FA5}">
                      <a16:colId xmlns:a16="http://schemas.microsoft.com/office/drawing/2014/main" val="4042757085"/>
                    </a:ext>
                  </a:extLst>
                </a:gridCol>
                <a:gridCol w="1465267">
                  <a:extLst>
                    <a:ext uri="{9D8B030D-6E8A-4147-A177-3AD203B41FA5}">
                      <a16:colId xmlns:a16="http://schemas.microsoft.com/office/drawing/2014/main" val="3508748709"/>
                    </a:ext>
                  </a:extLst>
                </a:gridCol>
                <a:gridCol w="1465267">
                  <a:extLst>
                    <a:ext uri="{9D8B030D-6E8A-4147-A177-3AD203B41FA5}">
                      <a16:colId xmlns:a16="http://schemas.microsoft.com/office/drawing/2014/main" val="650233730"/>
                    </a:ext>
                  </a:extLst>
                </a:gridCol>
              </a:tblGrid>
              <a:tr h="892659">
                <a:tc>
                  <a:txBody>
                    <a:bodyPr/>
                    <a:lstStyle/>
                    <a:p>
                      <a:pPr marL="0" marR="0" algn="ctr">
                        <a:spcBef>
                          <a:spcPts val="0"/>
                        </a:spcBef>
                        <a:spcAft>
                          <a:spcPts val="0"/>
                        </a:spcAft>
                      </a:pPr>
                      <a:r>
                        <a:rPr lang="en-US" sz="1600" kern="100" dirty="0">
                          <a:effectLst/>
                          <a:latin typeface="+mn-lt"/>
                        </a:rPr>
                        <a:t>Trial</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Ruler Distance (cm)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Total Roundtrip Distance (m)</a:t>
                      </a:r>
                    </a:p>
                  </a:txBody>
                  <a:tcPr marL="68580" marR="68580" marT="0" marB="0" anchor="ctr"/>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Time from Serial Monitor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Roundtrip time (s)</a:t>
                      </a:r>
                    </a:p>
                  </a:txBody>
                  <a:tcPr marL="68580" marR="68580" marT="0" marB="0" anchor="ctr"/>
                </a:tc>
                <a:tc>
                  <a:txBody>
                    <a:bodyPr/>
                    <a:lstStyle/>
                    <a:p>
                      <a:pPr marL="0" marR="0" algn="ctr">
                        <a:spcBef>
                          <a:spcPts val="0"/>
                        </a:spcBef>
                        <a:spcAft>
                          <a:spcPts val="0"/>
                        </a:spcAft>
                      </a:pPr>
                      <a:r>
                        <a:rPr lang="en-US" sz="1600" kern="100" dirty="0">
                          <a:effectLst/>
                          <a:latin typeface="+mn-lt"/>
                        </a:rPr>
                        <a:t>Velocity = distance/time (m/s)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561987">
                <a:tc>
                  <a:txBody>
                    <a:bodyPr/>
                    <a:lstStyle/>
                    <a:p>
                      <a:pPr marL="0" marR="0" algn="ctr">
                        <a:spcBef>
                          <a:spcPts val="0"/>
                        </a:spcBef>
                        <a:spcAft>
                          <a:spcPts val="0"/>
                        </a:spcAft>
                      </a:pPr>
                      <a:r>
                        <a:rPr lang="en-US" sz="1600" kern="100">
                          <a:effectLst/>
                          <a:latin typeface="+mn-lt"/>
                        </a:rPr>
                        <a:t>1</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8 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0.16</a:t>
                      </a:r>
                    </a:p>
                  </a:txBody>
                  <a:tcPr marL="68580" marR="68580" marT="0" marB="0" anchor="ctr"/>
                </a:tc>
                <a:tc>
                  <a:txBody>
                    <a:bodyPr/>
                    <a:lstStyle/>
                    <a:p>
                      <a:pPr marL="0" marR="0" algn="ctr">
                        <a:spcBef>
                          <a:spcPts val="0"/>
                        </a:spcBef>
                        <a:spcAft>
                          <a:spcPts val="0"/>
                        </a:spcAft>
                      </a:pPr>
                      <a:r>
                        <a:rPr lang="en-US" sz="1600" kern="100" dirty="0">
                          <a:effectLst/>
                          <a:latin typeface="+mn-lt"/>
                        </a:rPr>
                        <a:t>492 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0.000492</a:t>
                      </a:r>
                    </a:p>
                  </a:txBody>
                  <a:tcPr marL="68580" marR="68580" marT="0" marB="0" anchor="ctr"/>
                </a:tc>
                <a:tc>
                  <a:txBody>
                    <a:bodyPr/>
                    <a:lstStyle/>
                    <a:p>
                      <a:pPr marL="0" marR="0" algn="ctr">
                        <a:spcBef>
                          <a:spcPts val="0"/>
                        </a:spcBef>
                        <a:spcAft>
                          <a:spcPts val="0"/>
                        </a:spcAft>
                      </a:pPr>
                      <a:r>
                        <a:rPr lang="en-US" sz="1600" kern="100" dirty="0">
                          <a:effectLst/>
                          <a:latin typeface="+mn-lt"/>
                        </a:rPr>
                        <a:t>325.20 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561987">
                <a:tc>
                  <a:txBody>
                    <a:bodyPr/>
                    <a:lstStyle/>
                    <a:p>
                      <a:pPr marL="0" marR="0" algn="ctr">
                        <a:spcBef>
                          <a:spcPts val="0"/>
                        </a:spcBef>
                        <a:spcAft>
                          <a:spcPts val="0"/>
                        </a:spcAft>
                      </a:pPr>
                      <a:r>
                        <a:rPr lang="en-US" sz="1600" kern="100">
                          <a:effectLst/>
                          <a:latin typeface="+mn-lt"/>
                        </a:rPr>
                        <a:t>2</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0.20</a:t>
                      </a:r>
                    </a:p>
                  </a:txBody>
                  <a:tcPr marL="68580" marR="68580" marT="0" marB="0" anchor="ctr"/>
                </a:tc>
                <a:tc>
                  <a:txBody>
                    <a:bodyPr/>
                    <a:lstStyle/>
                    <a:p>
                      <a:pPr marL="0" marR="0" algn="ctr">
                        <a:spcBef>
                          <a:spcPts val="0"/>
                        </a:spcBef>
                        <a:spcAft>
                          <a:spcPts val="0"/>
                        </a:spcAft>
                      </a:pPr>
                      <a:r>
                        <a:rPr lang="en-US" sz="1600" kern="100" dirty="0">
                          <a:effectLst/>
                          <a:latin typeface="+mn-lt"/>
                        </a:rPr>
                        <a:t> 586</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0.000586</a:t>
                      </a:r>
                    </a:p>
                  </a:txBody>
                  <a:tcPr marL="68580" marR="68580" marT="0" marB="0" anchor="ctr"/>
                </a:tc>
                <a:tc>
                  <a:txBody>
                    <a:bodyPr/>
                    <a:lstStyle/>
                    <a:p>
                      <a:pPr marL="0" marR="0" algn="ctr">
                        <a:spcBef>
                          <a:spcPts val="0"/>
                        </a:spcBef>
                        <a:spcAft>
                          <a:spcPts val="0"/>
                        </a:spcAft>
                      </a:pPr>
                      <a:r>
                        <a:rPr lang="en-US" sz="1600" kern="100" dirty="0">
                          <a:effectLst/>
                          <a:latin typeface="+mn-lt"/>
                        </a:rPr>
                        <a:t> 341.30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561987">
                <a:tc>
                  <a:txBody>
                    <a:bodyPr/>
                    <a:lstStyle/>
                    <a:p>
                      <a:pPr marL="0" marR="0" algn="ctr">
                        <a:spcBef>
                          <a:spcPts val="0"/>
                        </a:spcBef>
                        <a:spcAft>
                          <a:spcPts val="0"/>
                        </a:spcAft>
                      </a:pPr>
                      <a:r>
                        <a:rPr lang="en-US" sz="1600" kern="100">
                          <a:effectLst/>
                          <a:latin typeface="+mn-lt"/>
                        </a:rPr>
                        <a:t>3</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0.30</a:t>
                      </a:r>
                    </a:p>
                  </a:txBody>
                  <a:tcPr marL="68580" marR="68580" marT="0" marB="0" anchor="ctr"/>
                </a:tc>
                <a:tc>
                  <a:txBody>
                    <a:bodyPr/>
                    <a:lstStyle/>
                    <a:p>
                      <a:pPr marL="0" marR="0" algn="ctr">
                        <a:spcBef>
                          <a:spcPts val="0"/>
                        </a:spcBef>
                        <a:spcAft>
                          <a:spcPts val="0"/>
                        </a:spcAft>
                      </a:pPr>
                      <a:r>
                        <a:rPr lang="en-US" sz="1600" kern="100" dirty="0">
                          <a:effectLst/>
                          <a:latin typeface="+mn-lt"/>
                        </a:rPr>
                        <a:t>925 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0.000925</a:t>
                      </a:r>
                    </a:p>
                  </a:txBody>
                  <a:tcPr marL="68580" marR="68580" marT="0" marB="0" anchor="ctr"/>
                </a:tc>
                <a:tc>
                  <a:txBody>
                    <a:bodyPr/>
                    <a:lstStyle/>
                    <a:p>
                      <a:pPr marL="0" marR="0" algn="ctr">
                        <a:spcBef>
                          <a:spcPts val="0"/>
                        </a:spcBef>
                        <a:spcAft>
                          <a:spcPts val="0"/>
                        </a:spcAft>
                      </a:pPr>
                      <a:r>
                        <a:rPr lang="en-US" sz="1600" kern="100" dirty="0">
                          <a:effectLst/>
                          <a:latin typeface="+mn-lt"/>
                        </a:rPr>
                        <a:t>324.32 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561987">
                <a:tc>
                  <a:txBody>
                    <a:bodyPr/>
                    <a:lstStyle/>
                    <a:p>
                      <a:pPr marL="0" marR="0" algn="ctr">
                        <a:spcBef>
                          <a:spcPts val="0"/>
                        </a:spcBef>
                        <a:spcAft>
                          <a:spcPts val="0"/>
                        </a:spcAft>
                      </a:pPr>
                      <a:r>
                        <a:rPr lang="en-US" sz="1600" kern="100">
                          <a:effectLst/>
                          <a:latin typeface="+mn-lt"/>
                        </a:rPr>
                        <a:t>4</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20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0.40</a:t>
                      </a:r>
                    </a:p>
                  </a:txBody>
                  <a:tcPr marL="68580" marR="68580" marT="0" marB="0" anchor="ctr"/>
                </a:tc>
                <a:tc>
                  <a:txBody>
                    <a:bodyPr/>
                    <a:lstStyle/>
                    <a:p>
                      <a:pPr marL="0" marR="0" algn="ctr">
                        <a:spcBef>
                          <a:spcPts val="0"/>
                        </a:spcBef>
                        <a:spcAft>
                          <a:spcPts val="0"/>
                        </a:spcAft>
                      </a:pPr>
                      <a:r>
                        <a:rPr lang="en-US" sz="1600" kern="100" dirty="0">
                          <a:effectLst/>
                          <a:latin typeface="+mn-lt"/>
                        </a:rPr>
                        <a:t> 1187</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0.001187</a:t>
                      </a:r>
                    </a:p>
                  </a:txBody>
                  <a:tcPr marL="68580" marR="68580" marT="0" marB="0" anchor="ctr"/>
                </a:tc>
                <a:tc>
                  <a:txBody>
                    <a:bodyPr/>
                    <a:lstStyle/>
                    <a:p>
                      <a:pPr marL="0" marR="0" algn="ctr">
                        <a:spcBef>
                          <a:spcPts val="0"/>
                        </a:spcBef>
                        <a:spcAft>
                          <a:spcPts val="0"/>
                        </a:spcAft>
                      </a:pPr>
                      <a:r>
                        <a:rPr lang="en-US" sz="1600" kern="100" dirty="0">
                          <a:effectLst/>
                          <a:latin typeface="+mn-lt"/>
                        </a:rPr>
                        <a:t> 336.98</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561987">
                <a:tc>
                  <a:txBody>
                    <a:bodyPr/>
                    <a:lstStyle/>
                    <a:p>
                      <a:pPr marL="0" marR="0" algn="ctr">
                        <a:spcBef>
                          <a:spcPts val="0"/>
                        </a:spcBef>
                        <a:spcAft>
                          <a:spcPts val="0"/>
                        </a:spcAft>
                      </a:pPr>
                      <a:r>
                        <a:rPr lang="en-US" sz="1600" kern="100">
                          <a:effectLst/>
                          <a:latin typeface="+mn-lt"/>
                        </a:rPr>
                        <a:t>5</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30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0.60</a:t>
                      </a:r>
                    </a:p>
                  </a:txBody>
                  <a:tcPr marL="68580" marR="68580" marT="0" marB="0" anchor="ctr"/>
                </a:tc>
                <a:tc>
                  <a:txBody>
                    <a:bodyPr/>
                    <a:lstStyle/>
                    <a:p>
                      <a:pPr marL="0" marR="0" algn="ctr">
                        <a:spcBef>
                          <a:spcPts val="0"/>
                        </a:spcBef>
                        <a:spcAft>
                          <a:spcPts val="0"/>
                        </a:spcAft>
                      </a:pPr>
                      <a:r>
                        <a:rPr lang="en-US" sz="1600" kern="100" dirty="0">
                          <a:effectLst/>
                          <a:latin typeface="+mn-lt"/>
                        </a:rPr>
                        <a:t>1724 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0.001724</a:t>
                      </a:r>
                    </a:p>
                  </a:txBody>
                  <a:tcPr marL="68580" marR="68580" marT="0" marB="0" anchor="ctr"/>
                </a:tc>
                <a:tc>
                  <a:txBody>
                    <a:bodyPr/>
                    <a:lstStyle/>
                    <a:p>
                      <a:pPr marL="0" marR="0" algn="ctr">
                        <a:spcBef>
                          <a:spcPts val="0"/>
                        </a:spcBef>
                        <a:spcAft>
                          <a:spcPts val="0"/>
                        </a:spcAft>
                      </a:pPr>
                      <a:r>
                        <a:rPr lang="en-US" sz="1600" kern="100" dirty="0">
                          <a:effectLst/>
                          <a:latin typeface="+mn-lt"/>
                        </a:rPr>
                        <a:t>348.03</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195990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85801" y="377467"/>
            <a:ext cx="5060482" cy="1044489"/>
          </a:xfrm>
        </p:spPr>
        <p:txBody>
          <a:bodyPr>
            <a:normAutofit/>
          </a:bodyPr>
          <a:lstStyle/>
          <a:p>
            <a:r>
              <a:rPr lang="en-US" sz="4400" cap="none" dirty="0">
                <a:latin typeface="Aptos Light" panose="020B0004020202020204" pitchFamily="34" charset="0"/>
              </a:rPr>
              <a:t>Data Analysis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685801" y="1194098"/>
                <a:ext cx="10131425" cy="5428083"/>
              </a:xfrm>
            </p:spPr>
            <p:txBody>
              <a:bodyPr anchor="t">
                <a:noAutofit/>
              </a:bodyPr>
              <a:lstStyle/>
              <a:p>
                <a:endParaRPr lang="en-US" sz="2800" dirty="0">
                  <a:latin typeface="Aptos Light" panose="020B0004020202020204" pitchFamily="34" charset="0"/>
                </a:endParaRPr>
              </a:p>
              <a:p>
                <a:r>
                  <a:rPr lang="en-US" sz="2800" dirty="0">
                    <a:latin typeface="Aptos Light" panose="020B0004020202020204" pitchFamily="34" charset="0"/>
                  </a:rPr>
                  <a:t>Average velocity from table </a:t>
                </a:r>
              </a:p>
              <a:p>
                <a:endParaRPr lang="en-US" dirty="0"/>
              </a:p>
              <a:p>
                <a:endParaRPr lang="en-US" dirty="0"/>
              </a:p>
              <a:p>
                <a:endParaRPr lang="en-US" dirty="0"/>
              </a:p>
              <a:p>
                <a:endParaRPr lang="en-US" dirty="0"/>
              </a:p>
              <a:p>
                <a:r>
                  <a:rPr lang="en-US" sz="2800" dirty="0">
                    <a:latin typeface="Aptos Light" panose="020B0004020202020204" pitchFamily="34" charset="0"/>
                  </a:rPr>
                  <a:t>Percent difference where </a:t>
                </a:r>
                <a14:m>
                  <m:oMath xmlns:m="http://schemas.openxmlformats.org/officeDocument/2006/math">
                    <m:sSub>
                      <m:sSubPr>
                        <m:ctrlPr>
                          <a:rPr lang="en-US" sz="2800">
                            <a:latin typeface="Cambria Math" panose="02040503050406030204" pitchFamily="18" charset="0"/>
                          </a:rPr>
                        </m:ctrlPr>
                      </m:sSubPr>
                      <m:e>
                        <m:r>
                          <m:rPr>
                            <m:sty m:val="p"/>
                          </m:rPr>
                          <a:rPr lang="en-US" sz="2800" b="0" i="0">
                            <a:latin typeface="Cambria Math" panose="02040503050406030204" pitchFamily="18" charset="0"/>
                          </a:rPr>
                          <m:t>v</m:t>
                        </m:r>
                      </m:e>
                      <m:sub>
                        <m:r>
                          <m:rPr>
                            <m:sty m:val="p"/>
                          </m:rPr>
                          <a:rPr lang="en-US" sz="2800" b="0" i="0">
                            <a:latin typeface="Cambria Math" panose="02040503050406030204" pitchFamily="18" charset="0"/>
                          </a:rPr>
                          <m:t>sound</m:t>
                        </m:r>
                      </m:sub>
                    </m:sSub>
                    <m:r>
                      <a:rPr lang="en-US" sz="2800" b="0" i="0" smtClean="0">
                        <a:latin typeface="Cambria Math" panose="02040503050406030204" pitchFamily="18" charset="0"/>
                      </a:rPr>
                      <m:t>=343 </m:t>
                    </m:r>
                    <m:r>
                      <m:rPr>
                        <m:sty m:val="p"/>
                      </m:rPr>
                      <a:rPr lang="en-US" sz="2800" b="0" i="0" smtClean="0">
                        <a:latin typeface="Cambria Math" panose="02040503050406030204" pitchFamily="18" charset="0"/>
                      </a:rPr>
                      <m:t>m</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s</m:t>
                    </m:r>
                  </m:oMath>
                </a14:m>
                <a:endParaRPr lang="en-US" sz="2800" dirty="0">
                  <a:latin typeface="Aptos Light" panose="020B0004020202020204" pitchFamily="34" charset="0"/>
                </a:endParaRPr>
              </a:p>
            </p:txBody>
          </p:sp>
        </mc:Choice>
        <mc:Fallback>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xfrm>
                <a:off x="685801" y="1194098"/>
                <a:ext cx="10131425" cy="5428083"/>
              </a:xfrm>
              <a:blipFill>
                <a:blip r:embed="rId2"/>
                <a:stretch>
                  <a:fillRect l="-1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4754" cy="59554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4</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5</m:t>
                              </m:r>
                            </m:sub>
                          </m:sSub>
                        </m:num>
                        <m:den>
                          <m:r>
                            <a:rPr lang="en-US" i="0">
                              <a:latin typeface="Cambria Math" panose="02040503050406030204" pitchFamily="18" charset="0"/>
                            </a:rPr>
                            <m:t>5</m:t>
                          </m:r>
                        </m:den>
                      </m:f>
                      <m:r>
                        <a:rPr lang="en-US" b="0" i="1" smtClean="0">
                          <a:latin typeface="Cambria Math" panose="02040503050406030204" pitchFamily="18" charset="0"/>
                        </a:rPr>
                        <m:t> </m:t>
                      </m:r>
                    </m:oMath>
                  </m:oMathPara>
                </a14:m>
                <a:endParaRPr lang="en-US" b="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4754" cy="5955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E9C1325-020B-4670-B3DB-1D82E88B0052}"/>
                  </a:ext>
                </a:extLst>
              </p:cNvPr>
              <p:cNvSpPr/>
              <p:nvPr/>
            </p:nvSpPr>
            <p:spPr>
              <a:xfrm>
                <a:off x="1517345" y="4602051"/>
                <a:ext cx="4815742" cy="7173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602051"/>
                <a:ext cx="4815742" cy="717376"/>
              </a:xfrm>
              <a:prstGeom prst="rect">
                <a:avLst/>
              </a:prstGeom>
              <a:blipFill>
                <a:blip r:embed="rId5"/>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62CAD3F9-C187-4247-875C-34C36A9BEF0D}"/>
              </a:ext>
            </a:extLst>
          </p:cNvPr>
          <p:cNvSpPr txBox="1"/>
          <p:nvPr/>
        </p:nvSpPr>
        <p:spPr>
          <a:xfrm>
            <a:off x="1521554" y="3190316"/>
            <a:ext cx="2403662" cy="365760"/>
          </a:xfrm>
          <a:prstGeom prst="rect">
            <a:avLst/>
          </a:prstGeom>
          <a:noFill/>
        </p:spPr>
        <p:txBody>
          <a:bodyPr wrap="square" rtlCol="0">
            <a:spAutoFit/>
          </a:bodyPr>
          <a:lstStyle/>
          <a:p>
            <a:r>
              <a:rPr lang="en-US" dirty="0"/>
              <a:t>Answer:  335.1672  m/s</a:t>
            </a:r>
          </a:p>
        </p:txBody>
      </p:sp>
      <p:sp>
        <p:nvSpPr>
          <p:cNvPr id="6" name="TextBox 5">
            <a:extLst>
              <a:ext uri="{FF2B5EF4-FFF2-40B4-BE49-F238E27FC236}">
                <a16:creationId xmlns:a16="http://schemas.microsoft.com/office/drawing/2014/main" id="{3DADCADF-75DF-E310-8E70-F50233EA8C74}"/>
              </a:ext>
            </a:extLst>
          </p:cNvPr>
          <p:cNvSpPr txBox="1"/>
          <p:nvPr/>
        </p:nvSpPr>
        <p:spPr>
          <a:xfrm>
            <a:off x="1517345" y="5534715"/>
            <a:ext cx="1791196" cy="369332"/>
          </a:xfrm>
          <a:prstGeom prst="rect">
            <a:avLst/>
          </a:prstGeom>
          <a:noFill/>
        </p:spPr>
        <p:txBody>
          <a:bodyPr wrap="none" rtlCol="0">
            <a:spAutoFit/>
          </a:bodyPr>
          <a:lstStyle/>
          <a:p>
            <a:r>
              <a:rPr lang="en-US" dirty="0">
                <a:latin typeface="Aptos Light" panose="020B0004020202020204" pitchFamily="34" charset="0"/>
              </a:rPr>
              <a:t>Answer:  2.28. %</a:t>
            </a:r>
          </a:p>
        </p:txBody>
      </p:sp>
    </p:spTree>
    <p:extLst>
      <p:ext uri="{BB962C8B-B14F-4D97-AF65-F5344CB8AC3E}">
        <p14:creationId xmlns:p14="http://schemas.microsoft.com/office/powerpoint/2010/main" val="258919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B5A5-47CA-0160-4AB1-1C2538C2D6B9}"/>
              </a:ext>
            </a:extLst>
          </p:cNvPr>
          <p:cNvSpPr>
            <a:spLocks noGrp="1"/>
          </p:cNvSpPr>
          <p:nvPr>
            <p:ph type="title"/>
          </p:nvPr>
        </p:nvSpPr>
        <p:spPr>
          <a:xfrm>
            <a:off x="685801" y="609602"/>
            <a:ext cx="10131427" cy="1253065"/>
          </a:xfrm>
        </p:spPr>
        <p:txBody>
          <a:bodyPr>
            <a:noAutofit/>
          </a:bodyPr>
          <a:lstStyle/>
          <a:p>
            <a:r>
              <a:rPr lang="en-US" sz="54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06470B43-F887-F973-24F4-9667CC44326A}"/>
              </a:ext>
            </a:extLst>
          </p:cNvPr>
          <p:cNvSpPr>
            <a:spLocks noGrp="1"/>
          </p:cNvSpPr>
          <p:nvPr>
            <p:ph type="body" idx="1"/>
          </p:nvPr>
        </p:nvSpPr>
        <p:spPr>
          <a:xfrm>
            <a:off x="685799" y="1862667"/>
            <a:ext cx="10662385" cy="4583289"/>
          </a:xfrm>
        </p:spPr>
        <p:txBody>
          <a:bodyPr>
            <a:noAutofit/>
          </a:bodyPr>
          <a:lstStyle/>
          <a:p>
            <a:pPr marL="287338" indent="-287338">
              <a:spcAft>
                <a:spcPts val="1200"/>
              </a:spcAft>
              <a:buSzPct val="90000"/>
              <a:buFont typeface="Arial" panose="020B0604020202020204" pitchFamily="34" charset="0"/>
              <a:buChar char="•"/>
            </a:pPr>
            <a:r>
              <a:rPr lang="en-US" sz="2800" dirty="0">
                <a:latin typeface="Aptos Light" panose="020B0004020202020204" pitchFamily="34" charset="0"/>
              </a:rPr>
              <a:t>The ultrasonic sensor measured an average velocity of 335.17 m/s, compared to the accepted 343 m/s.</a:t>
            </a:r>
          </a:p>
          <a:p>
            <a:pPr marL="287338" indent="-287338">
              <a:spcAft>
                <a:spcPts val="1200"/>
              </a:spcAft>
              <a:buSzPct val="90000"/>
              <a:buFont typeface="Arial" panose="020B0604020202020204" pitchFamily="34" charset="0"/>
              <a:buChar char="•"/>
            </a:pPr>
            <a:r>
              <a:rPr lang="en-US" sz="2800" dirty="0">
                <a:latin typeface="Aptos Light" panose="020B0004020202020204" pitchFamily="34" charset="0"/>
              </a:rPr>
              <a:t>The 2.28% difference confirms the sensor’s strong accuracy.</a:t>
            </a:r>
          </a:p>
          <a:p>
            <a:pPr marL="287338" indent="-287338">
              <a:spcAft>
                <a:spcPts val="1200"/>
              </a:spcAft>
              <a:buSzPct val="90000"/>
              <a:buFont typeface="Arial" panose="020B0604020202020204" pitchFamily="34" charset="0"/>
              <a:buChar char="•"/>
            </a:pPr>
            <a:r>
              <a:rPr lang="en-US" sz="2800" dirty="0">
                <a:latin typeface="Aptos Light" panose="020B0004020202020204" pitchFamily="34" charset="0"/>
              </a:rPr>
              <a:t>Slight variations were likely due to environmental factors (temperature, humidity, or timing).</a:t>
            </a:r>
          </a:p>
          <a:p>
            <a:pPr marL="287338" indent="-287338">
              <a:spcAft>
                <a:spcPts val="1200"/>
              </a:spcAft>
              <a:buSzPct val="90000"/>
              <a:buFont typeface="Arial" panose="020B0604020202020204" pitchFamily="34" charset="0"/>
              <a:buChar char="•"/>
            </a:pPr>
            <a:r>
              <a:rPr lang="en-US" sz="2800" dirty="0">
                <a:latin typeface="Aptos Light" panose="020B0004020202020204" pitchFamily="34" charset="0"/>
              </a:rPr>
              <a:t>Overall, the ultrasonic sensor demonstrated high precision, validating its use for future experiments.</a:t>
            </a:r>
          </a:p>
          <a:p>
            <a:endParaRPr lang="en-US" dirty="0"/>
          </a:p>
        </p:txBody>
      </p:sp>
    </p:spTree>
    <p:extLst>
      <p:ext uri="{BB962C8B-B14F-4D97-AF65-F5344CB8AC3E}">
        <p14:creationId xmlns:p14="http://schemas.microsoft.com/office/powerpoint/2010/main" val="287325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14ACAB5D-9AF2-C1D6-06A3-BBA12A047FE4}"/>
              </a:ext>
            </a:extLst>
          </p:cNvPr>
          <p:cNvSpPr>
            <a:spLocks noGrp="1"/>
          </p:cNvSpPr>
          <p:nvPr>
            <p:ph type="title"/>
          </p:nvPr>
        </p:nvSpPr>
        <p:spPr>
          <a:xfrm>
            <a:off x="1030288" y="194733"/>
            <a:ext cx="10131425" cy="1498599"/>
          </a:xfrm>
        </p:spPr>
        <p:txBody>
          <a:bodyPr vert="horz" lIns="91440" tIns="45720" rIns="91440" bIns="45720" rtlCol="0" anchor="t">
            <a:noAutofit/>
          </a:bodyPr>
          <a:lstStyle/>
          <a:p>
            <a:pPr algn="ctr">
              <a:lnSpc>
                <a:spcPct val="90000"/>
              </a:lnSpc>
            </a:pPr>
            <a:r>
              <a:rPr lang="en-US" sz="5300" dirty="0">
                <a:solidFill>
                  <a:schemeClr val="bg1"/>
                </a:solidFill>
                <a:latin typeface="Aptos Light" panose="020B0004020202020204" pitchFamily="34" charset="0"/>
              </a:rPr>
              <a:t>Gravitational Acceleration of a Free-Falling Object</a:t>
            </a:r>
            <a:br>
              <a:rPr lang="en-US" sz="3100" cap="all" dirty="0">
                <a:solidFill>
                  <a:schemeClr val="bg1"/>
                </a:solidFill>
              </a:rPr>
            </a:br>
            <a:endParaRPr lang="en-US" sz="3100" cap="all" dirty="0">
              <a:solidFill>
                <a:schemeClr val="bg1"/>
              </a:solidFill>
            </a:endParaRPr>
          </a:p>
        </p:txBody>
      </p:sp>
      <p:sp>
        <p:nvSpPr>
          <p:cNvPr id="3" name="Text Placeholder 2">
            <a:extLst>
              <a:ext uri="{FF2B5EF4-FFF2-40B4-BE49-F238E27FC236}">
                <a16:creationId xmlns:a16="http://schemas.microsoft.com/office/drawing/2014/main" id="{79A29460-355E-5FF9-5B43-F29FBF025B3E}"/>
              </a:ext>
            </a:extLst>
          </p:cNvPr>
          <p:cNvSpPr>
            <a:spLocks noGrp="1"/>
          </p:cNvSpPr>
          <p:nvPr>
            <p:ph type="body" idx="1"/>
          </p:nvPr>
        </p:nvSpPr>
        <p:spPr>
          <a:xfrm>
            <a:off x="667279" y="2846572"/>
            <a:ext cx="11431588" cy="4011428"/>
          </a:xfrm>
        </p:spPr>
        <p:txBody>
          <a:bodyPr vert="horz" lIns="91440" tIns="45720" rIns="91440" bIns="45720" rtlCol="0" anchor="t">
            <a:normAutofit/>
          </a:bodyPr>
          <a:lstStyle/>
          <a:p>
            <a:pPr marL="285750" indent="-285750">
              <a:spcAft>
                <a:spcPts val="400"/>
              </a:spcAft>
              <a:buSzPct val="90000"/>
              <a:buFont typeface="Arial" panose="020B0604020202020204" pitchFamily="34" charset="0"/>
              <a:buChar char="•"/>
            </a:pPr>
            <a:r>
              <a:rPr lang="en-US" sz="3200" dirty="0">
                <a:latin typeface="Aptos Light" panose="020B0004020202020204" pitchFamily="34" charset="0"/>
              </a:rPr>
              <a:t>Investigated gravitational acceleration through direct measurement of free-fall motion.</a:t>
            </a:r>
          </a:p>
          <a:p>
            <a:pPr marL="285750" indent="-285750">
              <a:spcAft>
                <a:spcPts val="400"/>
              </a:spcAft>
              <a:buSzPct val="90000"/>
              <a:buFont typeface="Arial" panose="020B0604020202020204" pitchFamily="34" charset="0"/>
              <a:buChar char="•"/>
            </a:pPr>
            <a:r>
              <a:rPr lang="en-US" sz="3200" dirty="0">
                <a:latin typeface="Aptos Light" panose="020B0004020202020204" pitchFamily="34" charset="0"/>
              </a:rPr>
              <a:t>Analyzed how potential energy converts into motion under gravity.</a:t>
            </a:r>
          </a:p>
          <a:p>
            <a:pPr marL="285750" indent="-285750">
              <a:spcAft>
                <a:spcPts val="400"/>
              </a:spcAft>
              <a:buSzPct val="90000"/>
              <a:buFont typeface="Arial" panose="020B0604020202020204" pitchFamily="34" charset="0"/>
              <a:buChar char="•"/>
            </a:pPr>
            <a:r>
              <a:rPr lang="en-US" sz="3200" dirty="0">
                <a:latin typeface="Aptos Light" panose="020B0004020202020204" pitchFamily="34" charset="0"/>
              </a:rPr>
              <a:t>Compared experimental acceleration values with the theoretical constant (9.8 m/s²). </a:t>
            </a:r>
          </a:p>
          <a:p>
            <a:pPr>
              <a:buFont typeface="Arial"/>
              <a:buChar char="•"/>
            </a:pPr>
            <a:endParaRPr lang="en-US" dirty="0"/>
          </a:p>
        </p:txBody>
      </p:sp>
    </p:spTree>
    <p:extLst>
      <p:ext uri="{BB962C8B-B14F-4D97-AF65-F5344CB8AC3E}">
        <p14:creationId xmlns:p14="http://schemas.microsoft.com/office/powerpoint/2010/main" val="211606084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D08F-B65A-E18D-A2DA-455E4A801E38}"/>
              </a:ext>
            </a:extLst>
          </p:cNvPr>
          <p:cNvSpPr>
            <a:spLocks noGrp="1"/>
          </p:cNvSpPr>
          <p:nvPr>
            <p:ph type="title"/>
          </p:nvPr>
        </p:nvSpPr>
        <p:spPr>
          <a:xfrm>
            <a:off x="1080435" y="696229"/>
            <a:ext cx="4168423" cy="1248075"/>
          </a:xfrm>
        </p:spPr>
        <p:txBody>
          <a:bodyPr>
            <a:normAutofit/>
          </a:bodyPr>
          <a:lstStyle/>
          <a:p>
            <a:pPr algn="ctr"/>
            <a:r>
              <a:rPr lang="en-US" sz="5400" dirty="0">
                <a:latin typeface="Aptos Light" panose="020B0004020202020204" pitchFamily="34" charset="0"/>
              </a:rPr>
              <a:t>Excel Table</a:t>
            </a:r>
          </a:p>
        </p:txBody>
      </p:sp>
      <p:sp>
        <p:nvSpPr>
          <p:cNvPr id="3" name="Text Placeholder 2">
            <a:extLst>
              <a:ext uri="{FF2B5EF4-FFF2-40B4-BE49-F238E27FC236}">
                <a16:creationId xmlns:a16="http://schemas.microsoft.com/office/drawing/2014/main" id="{8634667A-D9C0-289F-53CF-6E42FE3B52B2}"/>
              </a:ext>
            </a:extLst>
          </p:cNvPr>
          <p:cNvSpPr>
            <a:spLocks noGrp="1"/>
          </p:cNvSpPr>
          <p:nvPr>
            <p:ph type="body" idx="1"/>
          </p:nvPr>
        </p:nvSpPr>
        <p:spPr>
          <a:xfrm>
            <a:off x="1080436" y="2127183"/>
            <a:ext cx="4168422" cy="3866147"/>
          </a:xfrm>
        </p:spPr>
        <p:txBody>
          <a:bodyPr>
            <a:normAutofit/>
          </a:bodyPr>
          <a:lstStyle/>
          <a:p>
            <a:pPr algn="ctr"/>
            <a:r>
              <a:rPr lang="en-US" sz="3200" dirty="0">
                <a:effectLst/>
                <a:latin typeface="Aptos Light" panose="020B0004020202020204" pitchFamily="34" charset="0"/>
              </a:rPr>
              <a:t>Data table showing time, distance, and converted values in meters for a single trial of free fall.</a:t>
            </a:r>
          </a:p>
        </p:txBody>
      </p:sp>
      <p:pic>
        <p:nvPicPr>
          <p:cNvPr id="4" name="Picture 3" descr="A table of numbers with numbers&#10;&#10;Description automatically generated">
            <a:extLst>
              <a:ext uri="{FF2B5EF4-FFF2-40B4-BE49-F238E27FC236}">
                <a16:creationId xmlns:a16="http://schemas.microsoft.com/office/drawing/2014/main" id="{B01E8287-CE9C-9FEB-5CA0-F7CF7DE06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599" y="357713"/>
            <a:ext cx="5008600" cy="6142573"/>
          </a:xfrm>
          <a:prstGeom prst="rect">
            <a:avLst/>
          </a:prstGeom>
        </p:spPr>
      </p:pic>
    </p:spTree>
    <p:extLst>
      <p:ext uri="{BB962C8B-B14F-4D97-AF65-F5344CB8AC3E}">
        <p14:creationId xmlns:p14="http://schemas.microsoft.com/office/powerpoint/2010/main" val="220035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3AC-5671-D762-D3ED-D22F61B8E37B}"/>
              </a:ext>
            </a:extLst>
          </p:cNvPr>
          <p:cNvSpPr>
            <a:spLocks noGrp="1"/>
          </p:cNvSpPr>
          <p:nvPr>
            <p:ph type="title"/>
          </p:nvPr>
        </p:nvSpPr>
        <p:spPr>
          <a:xfrm>
            <a:off x="7679185" y="501580"/>
            <a:ext cx="4256141" cy="1363578"/>
          </a:xfrm>
        </p:spPr>
        <p:txBody>
          <a:bodyPr>
            <a:noAutofit/>
          </a:bodyPr>
          <a:lstStyle/>
          <a:p>
            <a:pPr algn="r"/>
            <a:r>
              <a:rPr lang="en-US" sz="5400" dirty="0">
                <a:latin typeface="Aptos Light" panose="020B0004020202020204" pitchFamily="34" charset="0"/>
              </a:rPr>
              <a:t>Excel Graph</a:t>
            </a:r>
          </a:p>
        </p:txBody>
      </p:sp>
      <p:sp>
        <p:nvSpPr>
          <p:cNvPr id="3" name="Text Placeholder 2">
            <a:extLst>
              <a:ext uri="{FF2B5EF4-FFF2-40B4-BE49-F238E27FC236}">
                <a16:creationId xmlns:a16="http://schemas.microsoft.com/office/drawing/2014/main" id="{D8841DD9-C04E-D627-FF4F-673F93AA0A78}"/>
              </a:ext>
            </a:extLst>
          </p:cNvPr>
          <p:cNvSpPr>
            <a:spLocks noGrp="1"/>
          </p:cNvSpPr>
          <p:nvPr>
            <p:ph type="body" idx="1"/>
          </p:nvPr>
        </p:nvSpPr>
        <p:spPr>
          <a:xfrm>
            <a:off x="7679184" y="1973180"/>
            <a:ext cx="4256142" cy="4275218"/>
          </a:xfrm>
        </p:spPr>
        <p:txBody>
          <a:bodyPr>
            <a:noAutofit/>
          </a:bodyPr>
          <a:lstStyle/>
          <a:p>
            <a:pPr algn="r"/>
            <a:r>
              <a:rPr lang="en-US" sz="3200" dirty="0">
                <a:effectLst/>
                <a:latin typeface="Aptos Light" panose="020B0004020202020204" pitchFamily="34" charset="0"/>
              </a:rPr>
              <a:t>Distance vs. time graph for free fall. The curve fitting confirms motion follows a quadratic relationship, consistent with constant acceleration.</a:t>
            </a:r>
          </a:p>
        </p:txBody>
      </p:sp>
      <p:pic>
        <p:nvPicPr>
          <p:cNvPr id="4" name="Picture 3" descr="A graph with a line&#10;&#10;Description automatically generated">
            <a:extLst>
              <a:ext uri="{FF2B5EF4-FFF2-40B4-BE49-F238E27FC236}">
                <a16:creationId xmlns:a16="http://schemas.microsoft.com/office/drawing/2014/main" id="{6D676164-DB75-B900-FFC3-F2D854C11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74" y="1005905"/>
            <a:ext cx="7422510" cy="4767490"/>
          </a:xfrm>
          <a:prstGeom prst="rect">
            <a:avLst/>
          </a:prstGeom>
        </p:spPr>
      </p:pic>
    </p:spTree>
    <p:extLst>
      <p:ext uri="{BB962C8B-B14F-4D97-AF65-F5344CB8AC3E}">
        <p14:creationId xmlns:p14="http://schemas.microsoft.com/office/powerpoint/2010/main" val="349529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70C-8871-C769-ABE5-9737321A3E54}"/>
              </a:ext>
            </a:extLst>
          </p:cNvPr>
          <p:cNvSpPr>
            <a:spLocks noGrp="1"/>
          </p:cNvSpPr>
          <p:nvPr>
            <p:ph type="title"/>
          </p:nvPr>
        </p:nvSpPr>
        <p:spPr>
          <a:xfrm>
            <a:off x="0" y="90579"/>
            <a:ext cx="12191999" cy="1061582"/>
          </a:xfrm>
        </p:spPr>
        <p:txBody>
          <a:bodyPr>
            <a:normAutofit/>
          </a:bodyPr>
          <a:lstStyle/>
          <a:p>
            <a:pPr algn="ctr"/>
            <a:r>
              <a:rPr lang="en-US" sz="5400" dirty="0">
                <a:latin typeface="Aptos Light" panose="020B0004020202020204" pitchFamily="34" charset="0"/>
              </a:rPr>
              <a:t>Data Collection</a:t>
            </a:r>
          </a:p>
        </p:txBody>
      </p:sp>
      <p:graphicFrame>
        <p:nvGraphicFramePr>
          <p:cNvPr id="4" name="Table 3">
            <a:extLst>
              <a:ext uri="{FF2B5EF4-FFF2-40B4-BE49-F238E27FC236}">
                <a16:creationId xmlns:a16="http://schemas.microsoft.com/office/drawing/2014/main" id="{78A60D05-4DD5-E845-9CBA-21EB4150E217}"/>
              </a:ext>
            </a:extLst>
          </p:cNvPr>
          <p:cNvGraphicFramePr>
            <a:graphicFrameLocks noGrp="1"/>
          </p:cNvGraphicFramePr>
          <p:nvPr>
            <p:extLst>
              <p:ext uri="{D42A27DB-BD31-4B8C-83A1-F6EECF244321}">
                <p14:modId xmlns:p14="http://schemas.microsoft.com/office/powerpoint/2010/main" val="3767589561"/>
              </p:ext>
            </p:extLst>
          </p:nvPr>
        </p:nvGraphicFramePr>
        <p:xfrm>
          <a:off x="2066633" y="1219422"/>
          <a:ext cx="7929624" cy="4280244"/>
        </p:xfrm>
        <a:graphic>
          <a:graphicData uri="http://schemas.openxmlformats.org/drawingml/2006/table">
            <a:tbl>
              <a:tblPr firstRow="1" firstCol="1" bandRow="1">
                <a:tableStyleId>{5C22544A-7EE6-4342-B048-85BDC9FD1C3A}</a:tableStyleId>
              </a:tblPr>
              <a:tblGrid>
                <a:gridCol w="2083036">
                  <a:extLst>
                    <a:ext uri="{9D8B030D-6E8A-4147-A177-3AD203B41FA5}">
                      <a16:colId xmlns:a16="http://schemas.microsoft.com/office/drawing/2014/main" val="2680175028"/>
                    </a:ext>
                  </a:extLst>
                </a:gridCol>
                <a:gridCol w="2923294">
                  <a:extLst>
                    <a:ext uri="{9D8B030D-6E8A-4147-A177-3AD203B41FA5}">
                      <a16:colId xmlns:a16="http://schemas.microsoft.com/office/drawing/2014/main" val="1075304185"/>
                    </a:ext>
                  </a:extLst>
                </a:gridCol>
                <a:gridCol w="2923294">
                  <a:extLst>
                    <a:ext uri="{9D8B030D-6E8A-4147-A177-3AD203B41FA5}">
                      <a16:colId xmlns:a16="http://schemas.microsoft.com/office/drawing/2014/main" val="650233730"/>
                    </a:ext>
                  </a:extLst>
                </a:gridCol>
              </a:tblGrid>
              <a:tr h="1031924">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x</a:t>
                      </a:r>
                      <a:r>
                        <a:rPr lang="en-US" sz="1600" kern="100" baseline="30000" dirty="0">
                          <a:effectLst/>
                        </a:rPr>
                        <a:t>2   </a:t>
                      </a:r>
                      <a:r>
                        <a:rPr lang="en-US" sz="1600" kern="100" dirty="0">
                          <a:effectLst/>
                        </a:rPr>
                        <a:t>coefficient value </a:t>
                      </a:r>
                      <a:br>
                        <a:rPr lang="en-US" sz="1600" kern="100" dirty="0">
                          <a:effectLst/>
                        </a:rPr>
                      </a:br>
                      <a:r>
                        <a:rPr lang="en-US" sz="1600" kern="100" dirty="0">
                          <a:effectLst/>
                        </a:rPr>
                        <a:t>from curve fitting</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Acceleration (m/s</a:t>
                      </a:r>
                      <a:r>
                        <a:rPr lang="en-US" sz="1600" kern="100" baseline="30000" dirty="0">
                          <a:effectLst/>
                        </a:rPr>
                        <a:t>2</a:t>
                      </a:r>
                      <a:r>
                        <a:rPr lang="en-US" sz="1600" kern="100" dirty="0">
                          <a:effectLst/>
                        </a:rPr>
                        <a:t>) </a:t>
                      </a:r>
                      <a:br>
                        <a:rPr lang="en-US" sz="1600" kern="100" dirty="0">
                          <a:effectLst/>
                        </a:rPr>
                      </a:br>
                      <a:r>
                        <a:rPr lang="en-US" sz="1600" kern="100" dirty="0">
                          <a:effectLst/>
                        </a:rPr>
                        <a:t>= 2* (x</a:t>
                      </a:r>
                      <a:r>
                        <a:rPr lang="en-US" sz="1600" kern="100" baseline="30000" dirty="0">
                          <a:effectLst/>
                        </a:rPr>
                        <a:t>2  </a:t>
                      </a:r>
                      <a:r>
                        <a:rPr lang="en-US" sz="1600" kern="100" dirty="0">
                          <a:effectLst/>
                        </a:rPr>
                        <a:t>coefficient)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49664">
                <a:tc>
                  <a:txBody>
                    <a:bodyPr/>
                    <a:lstStyle/>
                    <a:p>
                      <a:pPr marL="0" marR="0" algn="ctr">
                        <a:spcBef>
                          <a:spcPts val="0"/>
                        </a:spcBef>
                        <a:spcAft>
                          <a:spcPts val="0"/>
                        </a:spcAft>
                      </a:pPr>
                      <a:r>
                        <a:rPr lang="en-US" sz="1600" kern="100">
                          <a:effectLst/>
                        </a:rPr>
                        <a:t>1</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4.6845</a:t>
                      </a:r>
                    </a:p>
                  </a:txBody>
                  <a:tcPr marL="68580" marR="68580" marT="0" marB="0" anchor="ctr"/>
                </a:tc>
                <a:tc>
                  <a:txBody>
                    <a:bodyPr/>
                    <a:lstStyle/>
                    <a:p>
                      <a:pPr marL="0" marR="0" algn="ctr">
                        <a:spcBef>
                          <a:spcPts val="0"/>
                        </a:spcBef>
                        <a:spcAft>
                          <a:spcPts val="0"/>
                        </a:spcAft>
                      </a:pPr>
                      <a:r>
                        <a:rPr lang="en-US" sz="1600" kern="100" dirty="0">
                          <a:effectLst/>
                        </a:rPr>
                        <a:t>9.37 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49664">
                <a:tc>
                  <a:txBody>
                    <a:bodyPr/>
                    <a:lstStyle/>
                    <a:p>
                      <a:pPr marL="0" marR="0" algn="ctr">
                        <a:spcBef>
                          <a:spcPts val="0"/>
                        </a:spcBef>
                        <a:spcAft>
                          <a:spcPts val="0"/>
                        </a:spcAft>
                      </a:pPr>
                      <a:r>
                        <a:rPr lang="en-US" sz="1600" kern="100">
                          <a:effectLst/>
                        </a:rPr>
                        <a:t>2</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4.6327</a:t>
                      </a:r>
                    </a:p>
                  </a:txBody>
                  <a:tcPr marL="68580" marR="68580" marT="0" marB="0" anchor="ctr"/>
                </a:tc>
                <a:tc>
                  <a:txBody>
                    <a:bodyPr/>
                    <a:lstStyle/>
                    <a:p>
                      <a:pPr marL="0" marR="0" algn="ctr">
                        <a:spcBef>
                          <a:spcPts val="0"/>
                        </a:spcBef>
                        <a:spcAft>
                          <a:spcPts val="0"/>
                        </a:spcAft>
                      </a:pPr>
                      <a:r>
                        <a:rPr lang="en-US" sz="1600" kern="100" dirty="0">
                          <a:effectLst/>
                        </a:rPr>
                        <a:t>9.27 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49664">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4.6925</a:t>
                      </a:r>
                    </a:p>
                  </a:txBody>
                  <a:tcPr marL="68580" marR="68580" marT="0" marB="0" anchor="ctr"/>
                </a:tc>
                <a:tc>
                  <a:txBody>
                    <a:bodyPr/>
                    <a:lstStyle/>
                    <a:p>
                      <a:pPr marL="0" marR="0" algn="ctr">
                        <a:spcBef>
                          <a:spcPts val="0"/>
                        </a:spcBef>
                        <a:spcAft>
                          <a:spcPts val="0"/>
                        </a:spcAft>
                      </a:pPr>
                      <a:r>
                        <a:rPr lang="en-US" sz="1600" kern="100" dirty="0">
                          <a:effectLst/>
                        </a:rPr>
                        <a:t>9.38 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49664">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4.5634</a:t>
                      </a:r>
                    </a:p>
                  </a:txBody>
                  <a:tcPr marL="68580" marR="68580" marT="0" marB="0" anchor="ctr"/>
                </a:tc>
                <a:tc>
                  <a:txBody>
                    <a:bodyPr/>
                    <a:lstStyle/>
                    <a:p>
                      <a:pPr marL="0" marR="0" algn="ctr">
                        <a:spcBef>
                          <a:spcPts val="0"/>
                        </a:spcBef>
                        <a:spcAft>
                          <a:spcPts val="0"/>
                        </a:spcAft>
                      </a:pPr>
                      <a:r>
                        <a:rPr lang="en-US" sz="1600" kern="100" dirty="0">
                          <a:effectLst/>
                        </a:rPr>
                        <a:t> 9.13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49664">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4.6093</a:t>
                      </a:r>
                    </a:p>
                  </a:txBody>
                  <a:tcPr marL="68580" marR="68580" marT="0" marB="0" anchor="ctr"/>
                </a:tc>
                <a:tc>
                  <a:txBody>
                    <a:bodyPr/>
                    <a:lstStyle/>
                    <a:p>
                      <a:pPr marL="0" marR="0" algn="ctr">
                        <a:spcBef>
                          <a:spcPts val="0"/>
                        </a:spcBef>
                        <a:spcAft>
                          <a:spcPts val="0"/>
                        </a:spcAft>
                      </a:pPr>
                      <a:r>
                        <a:rPr lang="en-US" sz="1600" kern="100" dirty="0">
                          <a:effectLst/>
                        </a:rPr>
                        <a:t> 9.22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
        <p:nvSpPr>
          <p:cNvPr id="5" name="TextBox 4">
            <a:extLst>
              <a:ext uri="{FF2B5EF4-FFF2-40B4-BE49-F238E27FC236}">
                <a16:creationId xmlns:a16="http://schemas.microsoft.com/office/drawing/2014/main" id="{6DC5A9FB-E13E-352E-B61F-7B71781597AA}"/>
              </a:ext>
            </a:extLst>
          </p:cNvPr>
          <p:cNvSpPr txBox="1"/>
          <p:nvPr/>
        </p:nvSpPr>
        <p:spPr>
          <a:xfrm>
            <a:off x="0" y="5752929"/>
            <a:ext cx="12191999" cy="954107"/>
          </a:xfrm>
          <a:prstGeom prst="rect">
            <a:avLst/>
          </a:prstGeom>
          <a:noFill/>
        </p:spPr>
        <p:txBody>
          <a:bodyPr wrap="square" rtlCol="0">
            <a:spAutoFit/>
          </a:bodyPr>
          <a:lstStyle/>
          <a:p>
            <a:pPr algn="ctr"/>
            <a:r>
              <a:rPr lang="en-US" sz="2800" dirty="0">
                <a:effectLst/>
                <a:latin typeface="Aptos Light" panose="020B0004020202020204" pitchFamily="34" charset="0"/>
              </a:rPr>
              <a:t>All five trials produced consistent curve-fitting values, showing repeatability and reliability in the data.</a:t>
            </a:r>
          </a:p>
        </p:txBody>
      </p:sp>
    </p:spTree>
    <p:extLst>
      <p:ext uri="{BB962C8B-B14F-4D97-AF65-F5344CB8AC3E}">
        <p14:creationId xmlns:p14="http://schemas.microsoft.com/office/powerpoint/2010/main" val="84826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85801" y="289452"/>
            <a:ext cx="10131425" cy="1155592"/>
          </a:xfrm>
        </p:spPr>
        <p:txBody>
          <a:bodyPr>
            <a:noAutofit/>
          </a:bodyPr>
          <a:lstStyle/>
          <a:p>
            <a:r>
              <a:rPr lang="en-US" sz="4400" cap="none" dirty="0">
                <a:latin typeface="Aptos Light" panose="020B0004020202020204" pitchFamily="34" charset="0"/>
              </a:rPr>
              <a:t>Data Analysis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685801" y="2006600"/>
                <a:ext cx="10131425" cy="4851400"/>
              </a:xfrm>
            </p:spPr>
            <p:txBody>
              <a:bodyPr anchor="t"/>
              <a:lstStyle/>
              <a:p>
                <a:r>
                  <a:rPr lang="en-US" sz="2800" dirty="0"/>
                  <a:t>Average acceleration from table </a:t>
                </a:r>
              </a:p>
              <a:p>
                <a:endParaRPr lang="en-US" dirty="0"/>
              </a:p>
              <a:p>
                <a:endParaRPr lang="en-US" dirty="0"/>
              </a:p>
              <a:p>
                <a:endParaRPr lang="en-US" dirty="0"/>
              </a:p>
              <a:p>
                <a:r>
                  <a:rPr lang="en-US" sz="2800" dirty="0"/>
                  <a:t>Percent difference with </a:t>
                </a:r>
                <a14:m>
                  <m:oMath xmlns:m="http://schemas.openxmlformats.org/officeDocument/2006/math">
                    <m:r>
                      <a:rPr lang="en-US" sz="2800" b="0" i="1" smtClean="0">
                        <a:latin typeface="Cambria Math" panose="02040503050406030204" pitchFamily="18" charset="0"/>
                      </a:rPr>
                      <m:t>𝑔</m:t>
                    </m:r>
                    <m:r>
                      <a:rPr lang="en-US" sz="2800" b="0" i="1" smtClean="0">
                        <a:latin typeface="Cambria Math" panose="02040503050406030204" pitchFamily="18" charset="0"/>
                      </a:rPr>
                      <m:t>=9.8 </m:t>
                    </m:r>
                    <m:r>
                      <a:rPr lang="en-US" sz="2800" b="0" i="1" smtClean="0">
                        <a:latin typeface="Cambria Math" panose="02040503050406030204" pitchFamily="18" charset="0"/>
                      </a:rPr>
                      <m:t>𝑚</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𝑠</m:t>
                        </m:r>
                      </m:e>
                      <m:sup>
                        <m:r>
                          <a:rPr lang="en-US" sz="2800" b="0" i="1" smtClean="0">
                            <a:latin typeface="Cambria Math" panose="02040503050406030204" pitchFamily="18" charset="0"/>
                          </a:rPr>
                          <m:t>2</m:t>
                        </m:r>
                      </m:sup>
                    </m:sSup>
                  </m:oMath>
                </a14:m>
                <a:endParaRPr lang="en-US" sz="2800" dirty="0"/>
              </a:p>
            </p:txBody>
          </p:sp>
        </mc:Choice>
        <mc:Fallback>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xfrm>
                <a:off x="685801" y="2006600"/>
                <a:ext cx="10131425" cy="4851400"/>
              </a:xfrm>
              <a:blipFill>
                <a:blip r:embed="rId2"/>
                <a:stretch>
                  <a:fillRect l="-1128" t="-13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7318" cy="62632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5</m:t>
                              </m:r>
                            </m:sub>
                          </m:sSub>
                        </m:num>
                        <m:den>
                          <m:r>
                            <a:rPr lang="en-US" i="1">
                              <a:latin typeface="Cambria Math" panose="02040503050406030204" pitchFamily="18" charset="0"/>
                            </a:rPr>
                            <m:t>5</m:t>
                          </m:r>
                        </m:den>
                      </m:f>
                    </m:oMath>
                  </m:oMathPara>
                </a14:m>
                <a:endParaRPr lang="en-US" dirty="0"/>
              </a:p>
              <a:p>
                <a:pPr>
                  <a:spcAft>
                    <a:spcPts val="600"/>
                  </a:spcAft>
                </a:pPr>
                <a:endParaRPr lang="en-US" sz="20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7318" cy="6263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282006" cy="71917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m:t>
                              </m:r>
                              <m:r>
                                <a:rPr lang="en-US" i="1">
                                  <a:latin typeface="Cambria Math" panose="02040503050406030204" pitchFamily="18" charset="0"/>
                                </a:rPr>
                                <m:t>𝑔</m:t>
                              </m:r>
                            </m:e>
                          </m:d>
                        </m:num>
                        <m:den>
                          <m:r>
                            <a:rPr lang="en-US" i="1">
                              <a:latin typeface="Cambria Math" panose="02040503050406030204" pitchFamily="18" charset="0"/>
                            </a:rPr>
                            <m:t>𝑔</m:t>
                          </m:r>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282006" cy="7191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1B28AE2-0C8D-4AA2-BAF6-9A7418D65F87}"/>
                  </a:ext>
                </a:extLst>
              </p:cNvPr>
              <p:cNvSpPr txBox="1"/>
              <p:nvPr/>
            </p:nvSpPr>
            <p:spPr>
              <a:xfrm>
                <a:off x="2740160" y="3070841"/>
                <a:ext cx="1316744" cy="3657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m:oMathPara>
                </a14:m>
                <a:endParaRPr lang="en-US" dirty="0"/>
              </a:p>
            </p:txBody>
          </p:sp>
        </mc:Choice>
        <mc:Fallback>
          <p:sp>
            <p:nvSpPr>
              <p:cNvPr id="19" name="TextBox 18">
                <a:extLst>
                  <a:ext uri="{FF2B5EF4-FFF2-40B4-BE49-F238E27FC236}">
                    <a16:creationId xmlns:a16="http://schemas.microsoft.com/office/drawing/2014/main" id="{D1B28AE2-0C8D-4AA2-BAF6-9A7418D65F87}"/>
                  </a:ext>
                </a:extLst>
              </p:cNvPr>
              <p:cNvSpPr txBox="1">
                <a:spLocks noRot="1" noChangeAspect="1" noMove="1" noResize="1" noEditPoints="1" noAdjustHandles="1" noChangeArrowheads="1" noChangeShapeType="1" noTextEdit="1"/>
              </p:cNvSpPr>
              <p:nvPr/>
            </p:nvSpPr>
            <p:spPr>
              <a:xfrm>
                <a:off x="2740160" y="3070841"/>
                <a:ext cx="1316744" cy="365760"/>
              </a:xfrm>
              <a:prstGeom prst="rect">
                <a:avLst/>
              </a:prstGeom>
              <a:blipFill>
                <a:blip r:embed="rId6"/>
                <a:stretch>
                  <a:fillRect b="-166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DCA3970E-98B5-4CFB-AE7B-57375830F9FC}"/>
              </a:ext>
            </a:extLst>
          </p:cNvPr>
          <p:cNvSpPr txBox="1"/>
          <p:nvPr/>
        </p:nvSpPr>
        <p:spPr>
          <a:xfrm>
            <a:off x="1558872" y="5201181"/>
            <a:ext cx="1968688" cy="365760"/>
          </a:xfrm>
          <a:prstGeom prst="rect">
            <a:avLst/>
          </a:prstGeom>
          <a:noFill/>
        </p:spPr>
        <p:txBody>
          <a:bodyPr wrap="square" rtlCol="0">
            <a:spAutoFit/>
          </a:bodyPr>
          <a:lstStyle/>
          <a:p>
            <a:r>
              <a:rPr lang="en-US" dirty="0"/>
              <a:t>Answer:  5.41. %</a:t>
            </a:r>
          </a:p>
        </p:txBody>
      </p:sp>
      <p:sp>
        <p:nvSpPr>
          <p:cNvPr id="24" name="TextBox 23">
            <a:extLst>
              <a:ext uri="{FF2B5EF4-FFF2-40B4-BE49-F238E27FC236}">
                <a16:creationId xmlns:a16="http://schemas.microsoft.com/office/drawing/2014/main" id="{FFF42237-74A3-4131-9EF6-DEE627D6FC52}"/>
              </a:ext>
            </a:extLst>
          </p:cNvPr>
          <p:cNvSpPr txBox="1"/>
          <p:nvPr/>
        </p:nvSpPr>
        <p:spPr>
          <a:xfrm>
            <a:off x="1558872" y="3070841"/>
            <a:ext cx="1489128" cy="365760"/>
          </a:xfrm>
          <a:prstGeom prst="rect">
            <a:avLst/>
          </a:prstGeom>
          <a:noFill/>
        </p:spPr>
        <p:txBody>
          <a:bodyPr wrap="square" rtlCol="0">
            <a:spAutoFit/>
          </a:bodyPr>
          <a:lstStyle/>
          <a:p>
            <a:r>
              <a:rPr lang="en-US" dirty="0"/>
              <a:t>Answer:  9.27</a:t>
            </a:r>
          </a:p>
        </p:txBody>
      </p:sp>
    </p:spTree>
    <p:extLst>
      <p:ext uri="{BB962C8B-B14F-4D97-AF65-F5344CB8AC3E}">
        <p14:creationId xmlns:p14="http://schemas.microsoft.com/office/powerpoint/2010/main" val="376785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a:xfrm>
            <a:off x="4955458" y="444364"/>
            <a:ext cx="6593075" cy="757903"/>
          </a:xfrm>
        </p:spPr>
        <p:txBody>
          <a:bodyPr anchor="t">
            <a:noAutofit/>
          </a:bodyPr>
          <a:lstStyle/>
          <a:p>
            <a:r>
              <a:rPr lang="en-US" sz="4400" cap="none" dirty="0">
                <a:latin typeface="Aptos Light" panose="020B0004020202020204" pitchFamily="34" charset="0"/>
              </a:rPr>
              <a:t>Introduction</a:t>
            </a:r>
          </a:p>
        </p:txBody>
      </p:sp>
      <p:pic>
        <p:nvPicPr>
          <p:cNvPr id="5" name="Picture 4" descr="Magnetic attraction">
            <a:extLst>
              <a:ext uri="{FF2B5EF4-FFF2-40B4-BE49-F238E27FC236}">
                <a16:creationId xmlns:a16="http://schemas.microsoft.com/office/drawing/2014/main" id="{3562BC9B-B9FE-B8AD-1E4B-98DFD9B295F9}"/>
              </a:ext>
            </a:extLst>
          </p:cNvPr>
          <p:cNvPicPr>
            <a:picLocks noChangeAspect="1"/>
          </p:cNvPicPr>
          <p:nvPr/>
        </p:nvPicPr>
        <p:blipFill>
          <a:blip r:embed="rId3">
            <a:extLst>
              <a:ext uri="{28A0092B-C50C-407E-A947-70E740481C1C}">
                <a14:useLocalDpi xmlns:a14="http://schemas.microsoft.com/office/drawing/2010/main" val="0"/>
              </a:ext>
            </a:extLst>
          </a:blip>
          <a:srcRect l="15191" r="43574" b="2"/>
          <a:stretch>
            <a:fillRect/>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a:xfrm>
            <a:off x="4955457" y="1413386"/>
            <a:ext cx="6991010" cy="5190613"/>
          </a:xfrm>
        </p:spPr>
        <p:txBody>
          <a:bodyPr anchor="t">
            <a:noAutofit/>
          </a:bodyPr>
          <a:lstStyle/>
          <a:p>
            <a:pPr marL="234950" indent="-234950">
              <a:spcAft>
                <a:spcPts val="1800"/>
              </a:spcAft>
              <a:buSzPct val="90000"/>
            </a:pPr>
            <a:r>
              <a:rPr lang="en-US" sz="2400" dirty="0">
                <a:effectLst/>
                <a:latin typeface="Aptos Light" panose="020B0004020202020204" pitchFamily="34" charset="0"/>
              </a:rPr>
              <a:t>Physics helps explain how the world works through the study of motion, energy, and electromagnetism.</a:t>
            </a:r>
          </a:p>
          <a:p>
            <a:pPr marL="234950" indent="-234950">
              <a:spcAft>
                <a:spcPts val="1800"/>
              </a:spcAft>
              <a:buSzPct val="90000"/>
            </a:pPr>
            <a:r>
              <a:rPr lang="en-US" sz="2400" dirty="0">
                <a:effectLst/>
                <a:latin typeface="Aptos Light" panose="020B0004020202020204" pitchFamily="34" charset="0"/>
              </a:rPr>
              <a:t>In this course project, I applied these concepts using ultrasonic and rotary sensors along with an ESP32 microcontroller.</a:t>
            </a:r>
          </a:p>
          <a:p>
            <a:pPr marL="234950" indent="-234950">
              <a:spcAft>
                <a:spcPts val="1800"/>
              </a:spcAft>
              <a:buSzPct val="90000"/>
            </a:pPr>
            <a:r>
              <a:rPr lang="en-US" sz="2400" dirty="0">
                <a:effectLst/>
                <a:latin typeface="Aptos Light" panose="020B0004020202020204" pitchFamily="34" charset="0"/>
              </a:rPr>
              <a:t>The goal is to test theories through experiments, analyze data, and show how sensor technology makes physics measurable and practical.</a:t>
            </a:r>
          </a:p>
          <a:p>
            <a:pPr marL="234950" indent="-234950">
              <a:spcAft>
                <a:spcPts val="1800"/>
              </a:spcAft>
              <a:buSzPct val="90000"/>
            </a:pPr>
            <a:r>
              <a:rPr lang="en-US" sz="2400" dirty="0">
                <a:effectLst/>
                <a:latin typeface="Aptos Light" panose="020B0004020202020204" pitchFamily="34" charset="0"/>
              </a:rPr>
              <a:t>This presentation walks through five key experiments, following the scientific method from motivation to conclusions.</a:t>
            </a:r>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04F6-D8BF-E535-4C8A-6286E6A057CD}"/>
              </a:ext>
            </a:extLst>
          </p:cNvPr>
          <p:cNvSpPr>
            <a:spLocks noGrp="1"/>
          </p:cNvSpPr>
          <p:nvPr>
            <p:ph type="title"/>
          </p:nvPr>
        </p:nvSpPr>
        <p:spPr>
          <a:xfrm>
            <a:off x="685799" y="522219"/>
            <a:ext cx="10131428" cy="917274"/>
          </a:xfrm>
        </p:spPr>
        <p:txBody>
          <a:bodyPr>
            <a:noAutofit/>
          </a:bodyPr>
          <a:lstStyle/>
          <a:p>
            <a:r>
              <a:rPr lang="en-US" sz="60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A10181D6-96C5-8180-013A-578F4AFCA6DB}"/>
              </a:ext>
            </a:extLst>
          </p:cNvPr>
          <p:cNvSpPr>
            <a:spLocks noGrp="1"/>
          </p:cNvSpPr>
          <p:nvPr>
            <p:ph type="body" idx="1"/>
          </p:nvPr>
        </p:nvSpPr>
        <p:spPr>
          <a:xfrm>
            <a:off x="685799" y="1777042"/>
            <a:ext cx="11168349" cy="5080958"/>
          </a:xfrm>
        </p:spPr>
        <p:txBody>
          <a:bodyPr>
            <a:noAutofit/>
          </a:bodyPr>
          <a:lstStyle/>
          <a:p>
            <a:pPr marL="295275" indent="-295275">
              <a:buSzPct val="90000"/>
              <a:buFont typeface="Arial" panose="020B0604020202020204" pitchFamily="34" charset="0"/>
              <a:buChar char="•"/>
            </a:pPr>
            <a:r>
              <a:rPr lang="en-US" sz="3200" dirty="0">
                <a:effectLst/>
                <a:latin typeface="Aptos Light" panose="020B0004020202020204" pitchFamily="34" charset="0"/>
              </a:rPr>
              <a:t>The measured accelerations ranged from 9.13 to 9.39 m/s², showing consistent and repeatable results.</a:t>
            </a:r>
          </a:p>
          <a:p>
            <a:pPr marL="295275" indent="-295275">
              <a:buSzPct val="90000"/>
              <a:buFont typeface="Arial" panose="020B0604020202020204" pitchFamily="34" charset="0"/>
              <a:buChar char="•"/>
            </a:pPr>
            <a:r>
              <a:rPr lang="en-US" sz="3200" dirty="0">
                <a:effectLst/>
                <a:latin typeface="Aptos Light" panose="020B0004020202020204" pitchFamily="34" charset="0"/>
              </a:rPr>
              <a:t>The average acceleration of 9.27 m/s² was close to the accepted value of 9.8 m/s², with only a 5.41% difference.</a:t>
            </a:r>
          </a:p>
          <a:p>
            <a:pPr marL="295275" indent="-295275">
              <a:buSzPct val="90000"/>
              <a:buFont typeface="Arial" panose="020B0604020202020204" pitchFamily="34" charset="0"/>
              <a:buChar char="•"/>
            </a:pPr>
            <a:r>
              <a:rPr lang="en-US" sz="3200" dirty="0">
                <a:effectLst/>
                <a:latin typeface="Aptos Light" panose="020B0004020202020204" pitchFamily="34" charset="0"/>
              </a:rPr>
              <a:t>Small variations were likely due to manual timing and reaction delay.</a:t>
            </a:r>
          </a:p>
          <a:p>
            <a:pPr marL="295275" indent="-295275">
              <a:buSzPct val="90000"/>
              <a:buFont typeface="Arial" panose="020B0604020202020204" pitchFamily="34" charset="0"/>
              <a:buChar char="•"/>
            </a:pPr>
            <a:r>
              <a:rPr lang="en-US" sz="3200" dirty="0">
                <a:effectLst/>
                <a:latin typeface="Aptos Light" panose="020B0004020202020204" pitchFamily="34" charset="0"/>
              </a:rPr>
              <a:t>Results validate the theoretical model of free fall and confirm that experimental uncertainty was minimal.</a:t>
            </a:r>
          </a:p>
          <a:p>
            <a:endParaRPr lang="en-US" dirty="0"/>
          </a:p>
        </p:txBody>
      </p:sp>
    </p:spTree>
    <p:extLst>
      <p:ext uri="{BB962C8B-B14F-4D97-AF65-F5344CB8AC3E}">
        <p14:creationId xmlns:p14="http://schemas.microsoft.com/office/powerpoint/2010/main" val="396144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167DF554-630E-5E7F-12B1-7D4B47FB3DBD}"/>
              </a:ext>
            </a:extLst>
          </p:cNvPr>
          <p:cNvSpPr>
            <a:spLocks noGrp="1"/>
          </p:cNvSpPr>
          <p:nvPr>
            <p:ph type="title"/>
          </p:nvPr>
        </p:nvSpPr>
        <p:spPr>
          <a:xfrm>
            <a:off x="1030288" y="211668"/>
            <a:ext cx="10131425" cy="1508276"/>
          </a:xfrm>
        </p:spPr>
        <p:txBody>
          <a:bodyPr vert="horz" lIns="91440" tIns="45720" rIns="91440" bIns="45720" rtlCol="0" anchor="t">
            <a:noAutofit/>
          </a:bodyPr>
          <a:lstStyle/>
          <a:p>
            <a:pPr algn="ctr">
              <a:lnSpc>
                <a:spcPct val="90000"/>
              </a:lnSpc>
            </a:pPr>
            <a:r>
              <a:rPr lang="en-US" sz="5400" dirty="0">
                <a:solidFill>
                  <a:schemeClr val="bg1"/>
                </a:solidFill>
                <a:latin typeface="Aptos Light" panose="020B0004020202020204" pitchFamily="34" charset="0"/>
              </a:rPr>
              <a:t>Conservation of Energy of a Free-Falling Object</a:t>
            </a:r>
          </a:p>
        </p:txBody>
      </p:sp>
      <p:sp>
        <p:nvSpPr>
          <p:cNvPr id="3" name="Text Placeholder 2">
            <a:extLst>
              <a:ext uri="{FF2B5EF4-FFF2-40B4-BE49-F238E27FC236}">
                <a16:creationId xmlns:a16="http://schemas.microsoft.com/office/drawing/2014/main" id="{F30255FF-4539-50E1-7888-BB7E334A0C64}"/>
              </a:ext>
            </a:extLst>
          </p:cNvPr>
          <p:cNvSpPr>
            <a:spLocks noGrp="1"/>
          </p:cNvSpPr>
          <p:nvPr>
            <p:ph type="body" idx="1"/>
          </p:nvPr>
        </p:nvSpPr>
        <p:spPr>
          <a:xfrm>
            <a:off x="768879" y="2751667"/>
            <a:ext cx="11126788" cy="3716865"/>
          </a:xfrm>
        </p:spPr>
        <p:txBody>
          <a:bodyPr vert="horz" lIns="91440" tIns="45720" rIns="91440" bIns="45720" rtlCol="0" anchor="t">
            <a:normAutofit/>
          </a:bodyPr>
          <a:lstStyle/>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Verified the principle of conservation of energy during free fall.</a:t>
            </a:r>
          </a:p>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Examined the transformation of potential energy (U) into kinetic energy (K).</a:t>
            </a:r>
          </a:p>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Compared theoretical and experimental velocities to confirm total energy consistency. </a:t>
            </a:r>
          </a:p>
          <a:p>
            <a:pPr>
              <a:buFont typeface="Arial"/>
              <a:buChar char="•"/>
            </a:pPr>
            <a:endParaRPr lang="en-US" dirty="0"/>
          </a:p>
        </p:txBody>
      </p:sp>
    </p:spTree>
    <p:extLst>
      <p:ext uri="{BB962C8B-B14F-4D97-AF65-F5344CB8AC3E}">
        <p14:creationId xmlns:p14="http://schemas.microsoft.com/office/powerpoint/2010/main" val="398367424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EDB9-DE13-59E3-9A39-2BB05B641628}"/>
              </a:ext>
            </a:extLst>
          </p:cNvPr>
          <p:cNvSpPr>
            <a:spLocks noGrp="1"/>
          </p:cNvSpPr>
          <p:nvPr>
            <p:ph type="title"/>
          </p:nvPr>
        </p:nvSpPr>
        <p:spPr>
          <a:xfrm>
            <a:off x="113149" y="378428"/>
            <a:ext cx="2579252" cy="1678972"/>
          </a:xfrm>
        </p:spPr>
        <p:txBody>
          <a:bodyPr>
            <a:noAutofit/>
          </a:bodyPr>
          <a:lstStyle/>
          <a:p>
            <a:r>
              <a:rPr lang="en-US" sz="6000" dirty="0">
                <a:latin typeface="Aptos" panose="020B0004020202020204" pitchFamily="34" charset="0"/>
              </a:rPr>
              <a:t>Excel Table</a:t>
            </a:r>
          </a:p>
        </p:txBody>
      </p:sp>
      <p:sp>
        <p:nvSpPr>
          <p:cNvPr id="3" name="Text Placeholder 2">
            <a:extLst>
              <a:ext uri="{FF2B5EF4-FFF2-40B4-BE49-F238E27FC236}">
                <a16:creationId xmlns:a16="http://schemas.microsoft.com/office/drawing/2014/main" id="{7D9FA763-CF92-A5B3-B675-CAAB31DBEB5E}"/>
              </a:ext>
            </a:extLst>
          </p:cNvPr>
          <p:cNvSpPr>
            <a:spLocks noGrp="1"/>
          </p:cNvSpPr>
          <p:nvPr>
            <p:ph type="body" idx="1"/>
          </p:nvPr>
        </p:nvSpPr>
        <p:spPr>
          <a:xfrm>
            <a:off x="113149" y="2260600"/>
            <a:ext cx="4745178" cy="4218972"/>
          </a:xfrm>
        </p:spPr>
        <p:txBody>
          <a:bodyPr anchor="t">
            <a:noAutofit/>
          </a:bodyPr>
          <a:lstStyle/>
          <a:p>
            <a:r>
              <a:rPr lang="en-US" sz="3000" dirty="0">
                <a:effectLst/>
                <a:latin typeface="Aptos Light" panose="020B0004020202020204" pitchFamily="34" charset="0"/>
              </a:rPr>
              <a:t>Table shows position, velocity, and energy values throughout a single fall. As the object drops, potential energy decreases while kinetic energy increases, keeping total energy nearly constant.</a:t>
            </a:r>
          </a:p>
          <a:p>
            <a:endParaRPr lang="en-US" dirty="0"/>
          </a:p>
        </p:txBody>
      </p:sp>
      <p:pic>
        <p:nvPicPr>
          <p:cNvPr id="4" name="Content Placeholder 5" descr="A table with numbers and letters&#10;&#10;Description automatically generated">
            <a:extLst>
              <a:ext uri="{FF2B5EF4-FFF2-40B4-BE49-F238E27FC236}">
                <a16:creationId xmlns:a16="http://schemas.microsoft.com/office/drawing/2014/main" id="{88621CE3-5A4D-B0B7-1FC4-94F9C724C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755" y="378428"/>
            <a:ext cx="6660986" cy="6101144"/>
          </a:xfrm>
          <a:prstGeom prst="rect">
            <a:avLst/>
          </a:prstGeom>
        </p:spPr>
      </p:pic>
    </p:spTree>
    <p:extLst>
      <p:ext uri="{BB962C8B-B14F-4D97-AF65-F5344CB8AC3E}">
        <p14:creationId xmlns:p14="http://schemas.microsoft.com/office/powerpoint/2010/main" val="242613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BA4F-5685-8819-8259-ED4A805CEDE7}"/>
              </a:ext>
            </a:extLst>
          </p:cNvPr>
          <p:cNvSpPr>
            <a:spLocks noGrp="1"/>
          </p:cNvSpPr>
          <p:nvPr>
            <p:ph type="title"/>
          </p:nvPr>
        </p:nvSpPr>
        <p:spPr>
          <a:xfrm>
            <a:off x="1" y="129310"/>
            <a:ext cx="12192000" cy="920557"/>
          </a:xfrm>
        </p:spPr>
        <p:txBody>
          <a:bodyPr>
            <a:noAutofit/>
          </a:bodyPr>
          <a:lstStyle/>
          <a:p>
            <a:pPr algn="ctr"/>
            <a:r>
              <a:rPr lang="en-US" sz="5400" dirty="0">
                <a:latin typeface="Aptos Light" panose="020B0004020202020204" pitchFamily="34" charset="0"/>
              </a:rPr>
              <a:t>Excel Graph</a:t>
            </a:r>
          </a:p>
        </p:txBody>
      </p:sp>
      <p:sp>
        <p:nvSpPr>
          <p:cNvPr id="3" name="Text Placeholder 2">
            <a:extLst>
              <a:ext uri="{FF2B5EF4-FFF2-40B4-BE49-F238E27FC236}">
                <a16:creationId xmlns:a16="http://schemas.microsoft.com/office/drawing/2014/main" id="{EB318CA9-8559-44C8-1750-E247DEEF4846}"/>
              </a:ext>
            </a:extLst>
          </p:cNvPr>
          <p:cNvSpPr>
            <a:spLocks noGrp="1"/>
          </p:cNvSpPr>
          <p:nvPr>
            <p:ph type="body" idx="1"/>
          </p:nvPr>
        </p:nvSpPr>
        <p:spPr>
          <a:xfrm>
            <a:off x="103911" y="5308600"/>
            <a:ext cx="12003422" cy="1420089"/>
          </a:xfrm>
        </p:spPr>
        <p:txBody>
          <a:bodyPr>
            <a:noAutofit/>
          </a:bodyPr>
          <a:lstStyle/>
          <a:p>
            <a:pPr algn="ctr"/>
            <a:r>
              <a:rPr lang="en-US" sz="2400" dirty="0">
                <a:effectLst/>
                <a:latin typeface="Aptos Light" panose="020B0004020202020204" pitchFamily="34" charset="0"/>
              </a:rPr>
              <a:t>Graph shows U (potential energy) decreasing and K (kinetic energy) increasing over time, while total energy (E) remains nearly constant. The slight downward slope in E is expected from real-world energy losses such as air resistance and sensor error.</a:t>
            </a:r>
          </a:p>
          <a:p>
            <a:pPr algn="ctr"/>
            <a:endParaRPr lang="en-US" dirty="0"/>
          </a:p>
        </p:txBody>
      </p:sp>
      <p:pic>
        <p:nvPicPr>
          <p:cNvPr id="4" name="Content Placeholder 7" descr="A graph of energy versus time&#10;&#10;Description automatically generated">
            <a:extLst>
              <a:ext uri="{FF2B5EF4-FFF2-40B4-BE49-F238E27FC236}">
                <a16:creationId xmlns:a16="http://schemas.microsoft.com/office/drawing/2014/main" id="{F5E90BAA-DFA8-7A7D-875D-4EF010C69F3D}"/>
              </a:ext>
            </a:extLst>
          </p:cNvPr>
          <p:cNvPicPr>
            <a:picLocks noChangeAspect="1"/>
          </p:cNvPicPr>
          <p:nvPr/>
        </p:nvPicPr>
        <p:blipFill rotWithShape="1">
          <a:blip r:embed="rId2">
            <a:extLst>
              <a:ext uri="{28A0092B-C50C-407E-A947-70E740481C1C}">
                <a14:useLocalDpi xmlns:a14="http://schemas.microsoft.com/office/drawing/2010/main" val="0"/>
              </a:ext>
            </a:extLst>
          </a:blip>
          <a:srcRect t="1635" r="1145" b="1363"/>
          <a:stretch/>
        </p:blipFill>
        <p:spPr>
          <a:xfrm>
            <a:off x="1799378" y="1049867"/>
            <a:ext cx="8461953" cy="3965780"/>
          </a:xfrm>
          <a:prstGeom prst="rect">
            <a:avLst/>
          </a:prstGeom>
        </p:spPr>
      </p:pic>
    </p:spTree>
    <p:extLst>
      <p:ext uri="{BB962C8B-B14F-4D97-AF65-F5344CB8AC3E}">
        <p14:creationId xmlns:p14="http://schemas.microsoft.com/office/powerpoint/2010/main" val="3431819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62000" y="217089"/>
            <a:ext cx="4995333" cy="1202522"/>
          </a:xfrm>
        </p:spPr>
        <p:txBody>
          <a:bodyPr>
            <a:normAutofit/>
          </a:bodyPr>
          <a:lstStyle/>
          <a:p>
            <a:r>
              <a:rPr lang="en-US" sz="4400" cap="none" dirty="0">
                <a:latin typeface="Aptos Light" panose="020B0004020202020204" pitchFamily="34" charset="0"/>
              </a:rPr>
              <a:t>Data Analysis </a:t>
            </a:r>
          </a:p>
        </p:txBody>
      </p:sp>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676400"/>
            <a:ext cx="10515600" cy="4986867"/>
          </a:xfrm>
        </p:spPr>
        <p:txBody>
          <a:bodyPr anchor="t"/>
          <a:lstStyle/>
          <a:p>
            <a:r>
              <a:rPr lang="en-US" sz="2800" dirty="0">
                <a:latin typeface="Aptos Light" panose="020B0004020202020204" pitchFamily="34" charset="0"/>
              </a:rPr>
              <a:t>Theoretical value of final velocity  </a:t>
            </a:r>
          </a:p>
          <a:p>
            <a:pPr marL="0" indent="0">
              <a:buNone/>
            </a:pPr>
            <a:endParaRPr lang="en-US" dirty="0"/>
          </a:p>
          <a:p>
            <a:pPr marL="0" indent="0">
              <a:buNone/>
            </a:pPr>
            <a:endParaRPr lang="en-US" sz="500" dirty="0"/>
          </a:p>
          <a:p>
            <a:endParaRPr lang="en-US" dirty="0"/>
          </a:p>
          <a:p>
            <a:r>
              <a:rPr lang="en-US" sz="2800" dirty="0">
                <a:latin typeface="Aptos Light" panose="020B0004020202020204" pitchFamily="34" charset="0"/>
              </a:rPr>
              <a:t>Final velocity from experimental data (or largest velocity) </a:t>
            </a:r>
          </a:p>
          <a:p>
            <a:pPr marL="0" indent="0">
              <a:buNone/>
            </a:pPr>
            <a:endParaRPr lang="en-US" sz="3600" dirty="0"/>
          </a:p>
          <a:p>
            <a:r>
              <a:rPr lang="en-US" sz="2800" dirty="0">
                <a:latin typeface="Aptos Light" panose="020B0004020202020204" pitchFamily="34" charset="0"/>
              </a:rPr>
              <a:t>Percent difference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279137" y="5022892"/>
                <a:ext cx="5180649" cy="74834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279137" y="5022892"/>
                <a:ext cx="5180649" cy="7483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90A75D6-419B-4E79-B229-7734B2A239E0}"/>
                  </a:ext>
                </a:extLst>
              </p:cNvPr>
              <p:cNvSpPr/>
              <p:nvPr/>
            </p:nvSpPr>
            <p:spPr>
              <a:xfrm>
                <a:off x="1338428" y="3787396"/>
                <a:ext cx="1624419"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oMath>
                </a14:m>
                <a:r>
                  <a:rPr lang="en-US" dirty="0"/>
                  <a:t> =</a:t>
                </a:r>
              </a:p>
            </p:txBody>
          </p:sp>
        </mc:Choice>
        <mc:Fallback>
          <p:sp>
            <p:nvSpPr>
              <p:cNvPr id="6" name="Rectangle 5">
                <a:extLst>
                  <a:ext uri="{FF2B5EF4-FFF2-40B4-BE49-F238E27FC236}">
                    <a16:creationId xmlns:a16="http://schemas.microsoft.com/office/drawing/2014/main" id="{890A75D6-419B-4E79-B229-7734B2A239E0}"/>
                  </a:ext>
                </a:extLst>
              </p:cNvPr>
              <p:cNvSpPr>
                <a:spLocks noRot="1" noChangeAspect="1" noMove="1" noResize="1" noEditPoints="1" noAdjustHandles="1" noChangeArrowheads="1" noChangeShapeType="1" noTextEdit="1"/>
              </p:cNvSpPr>
              <p:nvPr/>
            </p:nvSpPr>
            <p:spPr>
              <a:xfrm>
                <a:off x="1338428" y="3787396"/>
                <a:ext cx="1624419" cy="390748"/>
              </a:xfrm>
              <a:prstGeom prst="rect">
                <a:avLst/>
              </a:prstGeom>
              <a:blipFill>
                <a:blip r:embed="rId3"/>
                <a:stretch>
                  <a:fillRect t="-6452" r="-2326" b="-22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0864748-D737-4CCE-9C5C-463F71534E26}"/>
                  </a:ext>
                </a:extLst>
              </p:cNvPr>
              <p:cNvSpPr/>
              <p:nvPr/>
            </p:nvSpPr>
            <p:spPr>
              <a:xfrm>
                <a:off x="1336889" y="2686334"/>
                <a:ext cx="1625958" cy="434734"/>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r>
                          <a:rPr lang="en-US" i="1">
                            <a:latin typeface="Cambria Math" panose="02040503050406030204" pitchFamily="18" charset="0"/>
                          </a:rPr>
                          <m:t>𝑔h</m:t>
                        </m:r>
                      </m:e>
                    </m:rad>
                    <m:r>
                      <a:rPr lang="en-US" b="0" i="1" smtClean="0">
                        <a:latin typeface="Cambria Math" panose="02040503050406030204" pitchFamily="18" charset="0"/>
                      </a:rPr>
                      <m:t>=</m:t>
                    </m:r>
                  </m:oMath>
                </a14:m>
                <a:r>
                  <a:rPr lang="en-US" dirty="0"/>
                  <a:t> </a:t>
                </a:r>
              </a:p>
            </p:txBody>
          </p:sp>
        </mc:Choice>
        <mc:Fallback>
          <p:sp>
            <p:nvSpPr>
              <p:cNvPr id="7" name="Rectangle 6">
                <a:extLst>
                  <a:ext uri="{FF2B5EF4-FFF2-40B4-BE49-F238E27FC236}">
                    <a16:creationId xmlns:a16="http://schemas.microsoft.com/office/drawing/2014/main" id="{60864748-D737-4CCE-9C5C-463F71534E26}"/>
                  </a:ext>
                </a:extLst>
              </p:cNvPr>
              <p:cNvSpPr>
                <a:spLocks noRot="1" noChangeAspect="1" noMove="1" noResize="1" noEditPoints="1" noAdjustHandles="1" noChangeArrowheads="1" noChangeShapeType="1" noTextEdit="1"/>
              </p:cNvSpPr>
              <p:nvPr/>
            </p:nvSpPr>
            <p:spPr>
              <a:xfrm>
                <a:off x="1336889" y="2686334"/>
                <a:ext cx="1625958" cy="434734"/>
              </a:xfrm>
              <a:prstGeom prst="rect">
                <a:avLst/>
              </a:prstGeom>
              <a:blipFill>
                <a:blip r:embed="rId4"/>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658741-26B8-4935-8317-187655D1EEA4}"/>
                  </a:ext>
                </a:extLst>
              </p:cNvPr>
              <p:cNvSpPr/>
              <p:nvPr/>
            </p:nvSpPr>
            <p:spPr>
              <a:xfrm>
                <a:off x="1336889" y="2202943"/>
                <a:ext cx="2407390" cy="39158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h</m:t>
                    </m:r>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𝑓𝑖𝑛𝑎𝑙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𝑖𝑛𝑖𝑡𝑖𝑎𝑙</m:t>
                        </m:r>
                      </m:sub>
                    </m:sSub>
                    <m:r>
                      <a:rPr lang="en-US" b="0" i="1" smtClean="0">
                        <a:latin typeface="Cambria Math" panose="02040503050406030204" pitchFamily="18" charset="0"/>
                      </a:rPr>
                      <m:t>=</m:t>
                    </m:r>
                  </m:oMath>
                </a14:m>
                <a:r>
                  <a:rPr lang="en-US" dirty="0"/>
                  <a:t> </a:t>
                </a:r>
              </a:p>
            </p:txBody>
          </p:sp>
        </mc:Choice>
        <mc:Fallback xmlns="">
          <p:sp>
            <p:nvSpPr>
              <p:cNvPr id="8" name="Rectangle 7">
                <a:extLst>
                  <a:ext uri="{FF2B5EF4-FFF2-40B4-BE49-F238E27FC236}">
                    <a16:creationId xmlns:a16="http://schemas.microsoft.com/office/drawing/2014/main" id="{67658741-26B8-4935-8317-187655D1EEA4}"/>
                  </a:ext>
                </a:extLst>
              </p:cNvPr>
              <p:cNvSpPr>
                <a:spLocks noRot="1" noChangeAspect="1" noMove="1" noResize="1" noEditPoints="1" noAdjustHandles="1" noChangeArrowheads="1" noChangeShapeType="1" noTextEdit="1"/>
              </p:cNvSpPr>
              <p:nvPr/>
            </p:nvSpPr>
            <p:spPr>
              <a:xfrm>
                <a:off x="1336889" y="2202943"/>
                <a:ext cx="2407390" cy="391582"/>
              </a:xfrm>
              <a:prstGeom prst="rect">
                <a:avLst/>
              </a:prstGeom>
              <a:blipFill>
                <a:blip r:embed="rId5"/>
                <a:stretch>
                  <a:fillRect b="-923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75D1457-CD39-4DD6-9894-D67C93EC8728}"/>
              </a:ext>
            </a:extLst>
          </p:cNvPr>
          <p:cNvSpPr txBox="1"/>
          <p:nvPr/>
        </p:nvSpPr>
        <p:spPr>
          <a:xfrm>
            <a:off x="3181084" y="3861258"/>
            <a:ext cx="1126390" cy="365760"/>
          </a:xfrm>
          <a:prstGeom prst="rect">
            <a:avLst/>
          </a:prstGeom>
          <a:noFill/>
        </p:spPr>
        <p:txBody>
          <a:bodyPr wrap="square" rtlCol="0">
            <a:spAutoFit/>
          </a:bodyPr>
          <a:lstStyle/>
          <a:p>
            <a:pPr algn="ctr"/>
            <a:r>
              <a:rPr lang="en-US" dirty="0"/>
              <a:t>3.34   m/s</a:t>
            </a:r>
          </a:p>
        </p:txBody>
      </p:sp>
      <p:sp>
        <p:nvSpPr>
          <p:cNvPr id="19" name="TextBox 18">
            <a:extLst>
              <a:ext uri="{FF2B5EF4-FFF2-40B4-BE49-F238E27FC236}">
                <a16:creationId xmlns:a16="http://schemas.microsoft.com/office/drawing/2014/main" id="{EF6776EB-E05D-4488-9A81-4EA051DD189E}"/>
              </a:ext>
            </a:extLst>
          </p:cNvPr>
          <p:cNvSpPr txBox="1"/>
          <p:nvPr/>
        </p:nvSpPr>
        <p:spPr>
          <a:xfrm>
            <a:off x="2898341" y="2724707"/>
            <a:ext cx="1126390" cy="365760"/>
          </a:xfrm>
          <a:prstGeom prst="rect">
            <a:avLst/>
          </a:prstGeom>
          <a:noFill/>
        </p:spPr>
        <p:txBody>
          <a:bodyPr wrap="square" rtlCol="0">
            <a:spAutoFit/>
          </a:bodyPr>
          <a:lstStyle/>
          <a:p>
            <a:pPr algn="ctr"/>
            <a:r>
              <a:rPr lang="en-US" dirty="0"/>
              <a:t>3.41</a:t>
            </a:r>
          </a:p>
        </p:txBody>
      </p:sp>
      <p:sp>
        <p:nvSpPr>
          <p:cNvPr id="20" name="TextBox 19">
            <a:extLst>
              <a:ext uri="{FF2B5EF4-FFF2-40B4-BE49-F238E27FC236}">
                <a16:creationId xmlns:a16="http://schemas.microsoft.com/office/drawing/2014/main" id="{95B83466-7093-49A3-ADBB-14F51D05475F}"/>
              </a:ext>
            </a:extLst>
          </p:cNvPr>
          <p:cNvSpPr txBox="1"/>
          <p:nvPr/>
        </p:nvSpPr>
        <p:spPr>
          <a:xfrm>
            <a:off x="3461536" y="2712166"/>
            <a:ext cx="1126390" cy="365760"/>
          </a:xfrm>
          <a:prstGeom prst="rect">
            <a:avLst/>
          </a:prstGeom>
          <a:noFill/>
        </p:spPr>
        <p:txBody>
          <a:bodyPr wrap="square" rtlCol="0">
            <a:spAutoFit/>
          </a:bodyPr>
          <a:lstStyle/>
          <a:p>
            <a:pPr algn="ctr"/>
            <a:r>
              <a:rPr lang="en-US" dirty="0"/>
              <a:t>m/s</a:t>
            </a:r>
          </a:p>
        </p:txBody>
      </p:sp>
      <p:sp>
        <p:nvSpPr>
          <p:cNvPr id="21" name="TextBox 20">
            <a:extLst>
              <a:ext uri="{FF2B5EF4-FFF2-40B4-BE49-F238E27FC236}">
                <a16:creationId xmlns:a16="http://schemas.microsoft.com/office/drawing/2014/main" id="{AF3EBA5F-6A1A-4E28-BE4D-CDC25E223C69}"/>
              </a:ext>
            </a:extLst>
          </p:cNvPr>
          <p:cNvSpPr txBox="1"/>
          <p:nvPr/>
        </p:nvSpPr>
        <p:spPr>
          <a:xfrm>
            <a:off x="3614645" y="2239820"/>
            <a:ext cx="1126390" cy="365760"/>
          </a:xfrm>
          <a:prstGeom prst="rect">
            <a:avLst/>
          </a:prstGeom>
          <a:noFill/>
        </p:spPr>
        <p:txBody>
          <a:bodyPr wrap="square" rtlCol="0">
            <a:spAutoFit/>
          </a:bodyPr>
          <a:lstStyle/>
          <a:p>
            <a:pPr algn="ctr"/>
            <a:r>
              <a:rPr lang="en-US" dirty="0"/>
              <a:t>0.5941</a:t>
            </a:r>
          </a:p>
        </p:txBody>
      </p:sp>
      <p:sp>
        <p:nvSpPr>
          <p:cNvPr id="4" name="TextBox 3">
            <a:extLst>
              <a:ext uri="{FF2B5EF4-FFF2-40B4-BE49-F238E27FC236}">
                <a16:creationId xmlns:a16="http://schemas.microsoft.com/office/drawing/2014/main" id="{33F4CD1C-9831-FFB7-3022-4B3EB7FD6F6F}"/>
              </a:ext>
            </a:extLst>
          </p:cNvPr>
          <p:cNvSpPr txBox="1"/>
          <p:nvPr/>
        </p:nvSpPr>
        <p:spPr>
          <a:xfrm>
            <a:off x="1336889" y="5771238"/>
            <a:ext cx="1734770" cy="369332"/>
          </a:xfrm>
          <a:prstGeom prst="rect">
            <a:avLst/>
          </a:prstGeom>
          <a:noFill/>
        </p:spPr>
        <p:txBody>
          <a:bodyPr wrap="none" rtlCol="0">
            <a:spAutoFit/>
          </a:bodyPr>
          <a:lstStyle/>
          <a:p>
            <a:r>
              <a:rPr lang="en-US" dirty="0"/>
              <a:t>Answer:  2.05  %</a:t>
            </a:r>
          </a:p>
        </p:txBody>
      </p:sp>
    </p:spTree>
    <p:extLst>
      <p:ext uri="{BB962C8B-B14F-4D97-AF65-F5344CB8AC3E}">
        <p14:creationId xmlns:p14="http://schemas.microsoft.com/office/powerpoint/2010/main" val="2344713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A9A6-41D3-D138-17DE-F5D719ACFD8B}"/>
              </a:ext>
            </a:extLst>
          </p:cNvPr>
          <p:cNvSpPr>
            <a:spLocks noGrp="1"/>
          </p:cNvSpPr>
          <p:nvPr>
            <p:ph type="title"/>
          </p:nvPr>
        </p:nvSpPr>
        <p:spPr>
          <a:xfrm>
            <a:off x="685799" y="811733"/>
            <a:ext cx="10131427" cy="901564"/>
          </a:xfrm>
        </p:spPr>
        <p:txBody>
          <a:bodyPr>
            <a:noAutofit/>
          </a:bodyPr>
          <a:lstStyle/>
          <a:p>
            <a:r>
              <a:rPr lang="en-US" sz="60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72FF167B-C51D-58EA-F0C7-E6653A59D694}"/>
              </a:ext>
            </a:extLst>
          </p:cNvPr>
          <p:cNvSpPr>
            <a:spLocks noGrp="1"/>
          </p:cNvSpPr>
          <p:nvPr>
            <p:ph type="body" idx="1"/>
          </p:nvPr>
        </p:nvSpPr>
        <p:spPr>
          <a:xfrm>
            <a:off x="685799" y="1713297"/>
            <a:ext cx="11365029" cy="4881611"/>
          </a:xfrm>
        </p:spPr>
        <p:txBody>
          <a:bodyPr>
            <a:noAutofit/>
          </a:bodyPr>
          <a:lstStyle/>
          <a:p>
            <a:pPr marL="285750" indent="-285750">
              <a:spcAft>
                <a:spcPts val="800"/>
              </a:spcAft>
              <a:buSzPct val="90000"/>
              <a:buFont typeface="Arial" panose="020B0604020202020204" pitchFamily="34" charset="0"/>
              <a:buChar char="•"/>
            </a:pPr>
            <a:r>
              <a:rPr lang="en-US" sz="3200" dirty="0">
                <a:effectLst/>
                <a:latin typeface="Aptos Light" panose="020B0004020202020204" pitchFamily="34" charset="0"/>
              </a:rPr>
              <a:t>Energy transformations matched theory: U decreased while K increased, keeping E ≈ constant.</a:t>
            </a:r>
          </a:p>
          <a:p>
            <a:pPr marL="285750" indent="-285750">
              <a:spcAft>
                <a:spcPts val="800"/>
              </a:spcAft>
              <a:buSzPct val="90000"/>
              <a:buFont typeface="Arial" panose="020B0604020202020204" pitchFamily="34" charset="0"/>
              <a:buChar char="•"/>
            </a:pPr>
            <a:r>
              <a:rPr lang="en-US" sz="3200" dirty="0">
                <a:effectLst/>
                <a:latin typeface="Aptos Light" panose="020B0004020202020204" pitchFamily="34" charset="0"/>
              </a:rPr>
              <a:t>Theoretical and experimental velocities differed by only 2.05%, showing strong accuracy.</a:t>
            </a:r>
          </a:p>
          <a:p>
            <a:pPr marL="285750" indent="-285750">
              <a:spcAft>
                <a:spcPts val="800"/>
              </a:spcAft>
              <a:buSzPct val="90000"/>
              <a:buFont typeface="Arial" panose="020B0604020202020204" pitchFamily="34" charset="0"/>
              <a:buChar char="•"/>
            </a:pPr>
            <a:r>
              <a:rPr lang="en-US" sz="3200" dirty="0">
                <a:effectLst/>
                <a:latin typeface="Aptos Light" panose="020B0004020202020204" pitchFamily="34" charset="0"/>
              </a:rPr>
              <a:t>Small downward slope in total energy caused by air resistance, friction, and sensor error.</a:t>
            </a:r>
          </a:p>
          <a:p>
            <a:pPr marL="285750" indent="-285750">
              <a:spcAft>
                <a:spcPts val="800"/>
              </a:spcAft>
              <a:buSzPct val="90000"/>
              <a:buFont typeface="Arial" panose="020B0604020202020204" pitchFamily="34" charset="0"/>
              <a:buChar char="•"/>
            </a:pPr>
            <a:r>
              <a:rPr lang="en-US" sz="3200" dirty="0">
                <a:effectLst/>
                <a:latin typeface="Aptos Light" panose="020B0004020202020204" pitchFamily="34" charset="0"/>
              </a:rPr>
              <a:t>Results validate the principle of energy conservation in free fall.</a:t>
            </a:r>
          </a:p>
          <a:p>
            <a:endParaRPr lang="en-US" dirty="0"/>
          </a:p>
        </p:txBody>
      </p:sp>
    </p:spTree>
    <p:extLst>
      <p:ext uri="{BB962C8B-B14F-4D97-AF65-F5344CB8AC3E}">
        <p14:creationId xmlns:p14="http://schemas.microsoft.com/office/powerpoint/2010/main" val="120782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21A36BA4-62B4-6040-2872-202DEE417A35}"/>
              </a:ext>
            </a:extLst>
          </p:cNvPr>
          <p:cNvSpPr>
            <a:spLocks noGrp="1"/>
          </p:cNvSpPr>
          <p:nvPr>
            <p:ph type="title"/>
          </p:nvPr>
        </p:nvSpPr>
        <p:spPr>
          <a:xfrm>
            <a:off x="3175" y="177786"/>
            <a:ext cx="12185650" cy="2093054"/>
          </a:xfrm>
        </p:spPr>
        <p:txBody>
          <a:bodyPr vert="horz" lIns="91440" tIns="45720" rIns="91440" bIns="45720" rtlCol="0" anchor="t">
            <a:normAutofit/>
          </a:bodyPr>
          <a:lstStyle/>
          <a:p>
            <a:pPr algn="ctr">
              <a:lnSpc>
                <a:spcPct val="90000"/>
              </a:lnSpc>
            </a:pPr>
            <a:r>
              <a:rPr lang="en-US" sz="5400" dirty="0">
                <a:solidFill>
                  <a:schemeClr val="bg1"/>
                </a:solidFill>
                <a:latin typeface="Aptos Light" panose="020B0004020202020204" pitchFamily="34" charset="0"/>
              </a:rPr>
              <a:t>Relationship Between Linear and Rotational Motion </a:t>
            </a:r>
            <a:br>
              <a:rPr lang="en-US" sz="3100" cap="all" dirty="0">
                <a:solidFill>
                  <a:schemeClr val="bg1"/>
                </a:solidFill>
                <a:latin typeface="Aptos Light" panose="020B0004020202020204" pitchFamily="34" charset="0"/>
              </a:rPr>
            </a:br>
            <a:endParaRPr lang="en-US" sz="3100" cap="all" dirty="0">
              <a:solidFill>
                <a:schemeClr val="bg1"/>
              </a:solidFill>
              <a:latin typeface="Aptos Light" panose="020B0004020202020204" pitchFamily="34" charset="0"/>
            </a:endParaRPr>
          </a:p>
        </p:txBody>
      </p:sp>
      <p:sp>
        <p:nvSpPr>
          <p:cNvPr id="3" name="Text Placeholder 2">
            <a:extLst>
              <a:ext uri="{FF2B5EF4-FFF2-40B4-BE49-F238E27FC236}">
                <a16:creationId xmlns:a16="http://schemas.microsoft.com/office/drawing/2014/main" id="{FE172163-2771-D3B9-1289-389CB872450B}"/>
              </a:ext>
            </a:extLst>
          </p:cNvPr>
          <p:cNvSpPr>
            <a:spLocks noGrp="1"/>
          </p:cNvSpPr>
          <p:nvPr>
            <p:ph type="body" idx="1"/>
          </p:nvPr>
        </p:nvSpPr>
        <p:spPr>
          <a:xfrm>
            <a:off x="685801" y="2692414"/>
            <a:ext cx="11396132" cy="3987800"/>
          </a:xfrm>
        </p:spPr>
        <p:txBody>
          <a:bodyPr vert="horz" lIns="91440" tIns="45720" rIns="91440" bIns="45720" rtlCol="0" anchor="t">
            <a:normAutofit/>
          </a:bodyPr>
          <a:lstStyle/>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Explored how rotational motion translates into linear distance.</a:t>
            </a:r>
          </a:p>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Applied encoder data to calculate motion and compared results with direct ruler measurements.</a:t>
            </a:r>
          </a:p>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Evaluated the accuracy of the encoder’s resolution in practical applications.</a:t>
            </a:r>
          </a:p>
          <a:p>
            <a:pPr>
              <a:buFont typeface="Arial"/>
              <a:buChar char="•"/>
            </a:pPr>
            <a:endParaRPr lang="en-US" dirty="0"/>
          </a:p>
        </p:txBody>
      </p:sp>
    </p:spTree>
    <p:extLst>
      <p:ext uri="{BB962C8B-B14F-4D97-AF65-F5344CB8AC3E}">
        <p14:creationId xmlns:p14="http://schemas.microsoft.com/office/powerpoint/2010/main" val="8346701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62000" y="695124"/>
            <a:ext cx="10131425" cy="1456267"/>
          </a:xfrm>
        </p:spPr>
        <p:txBody>
          <a:bodyPr>
            <a:normAutofit/>
          </a:bodyPr>
          <a:lstStyle/>
          <a:p>
            <a:r>
              <a:rPr lang="en-US" sz="4600" cap="none" dirty="0">
                <a:latin typeface="Aptos Light" panose="020B0004020202020204" pitchFamily="34" charset="0"/>
              </a:rPr>
              <a:t>Data Collection</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DFE37404-244A-4FE3-B76E-92D70D68E4EE}"/>
                  </a:ext>
                </a:extLst>
              </p:cNvPr>
              <p:cNvSpPr>
                <a:spLocks noGrp="1"/>
              </p:cNvSpPr>
              <p:nvPr>
                <p:ph idx="1"/>
              </p:nvPr>
            </p:nvSpPr>
            <p:spPr>
              <a:xfrm>
                <a:off x="762000" y="2361340"/>
                <a:ext cx="10131425" cy="4217259"/>
              </a:xfrm>
            </p:spPr>
            <p:txBody>
              <a:bodyPr anchor="t"/>
              <a:lstStyle/>
              <a:p>
                <a:pPr>
                  <a:lnSpc>
                    <a:spcPct val="150000"/>
                  </a:lnSpc>
                </a:pPr>
                <a:r>
                  <a:rPr lang="en-US" sz="2800" dirty="0">
                    <a:latin typeface="Aptos Light" panose="020B0004020202020204" pitchFamily="34" charset="0"/>
                  </a:rPr>
                  <a:t>Object diameter: d = 7.00  cm</a:t>
                </a:r>
              </a:p>
              <a:p>
                <a:pPr>
                  <a:lnSpc>
                    <a:spcPct val="150000"/>
                  </a:lnSpc>
                </a:pPr>
                <a:r>
                  <a:rPr lang="en-US" sz="2800" dirty="0">
                    <a:latin typeface="Aptos Light" panose="020B0004020202020204" pitchFamily="34" charset="0"/>
                  </a:rPr>
                  <a:t>Object radius: r = 3.50  cm</a:t>
                </a:r>
              </a:p>
              <a:p>
                <a:pPr>
                  <a:lnSpc>
                    <a:spcPct val="150000"/>
                  </a:lnSpc>
                </a:pPr>
                <a:r>
                  <a:rPr lang="en-US" sz="2800" dirty="0">
                    <a:latin typeface="Aptos Light" panose="020B0004020202020204" pitchFamily="34" charset="0"/>
                  </a:rPr>
                  <a:t>Number of pulses for one revolution: x =  40</a:t>
                </a:r>
                <a:r>
                  <a:rPr lang="en-US" sz="2800" dirty="0">
                    <a:latin typeface="Aptos" panose="020B0004020202020204" pitchFamily="34" charset="0"/>
                  </a:rPr>
                  <a:t> </a:t>
                </a:r>
              </a:p>
              <a:p>
                <a:pPr>
                  <a:lnSpc>
                    <a:spcPct val="100000"/>
                  </a:lnSpc>
                </a:pPr>
                <a:r>
                  <a:rPr lang="en-US" sz="2800" dirty="0">
                    <a:latin typeface="Aptos Light" panose="020B0004020202020204" pitchFamily="34" charset="0"/>
                  </a:rPr>
                  <a:t>Resolution = </a:t>
                </a:r>
                <a14:m>
                  <m:oMath xmlns:m="http://schemas.openxmlformats.org/officeDocument/2006/math">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1 </m:t>
                            </m:r>
                          </m:num>
                          <m:den>
                            <m:r>
                              <a:rPr lang="en-US" sz="2800" b="0" i="1" smtClean="0">
                                <a:latin typeface="Cambria Math" panose="02040503050406030204" pitchFamily="18" charset="0"/>
                              </a:rPr>
                              <m:t>𝑥</m:t>
                            </m:r>
                            <m:r>
                              <a:rPr lang="en-US" sz="2800" i="1">
                                <a:latin typeface="Cambria Math" panose="02040503050406030204" pitchFamily="18" charset="0"/>
                              </a:rPr>
                              <m:t> </m:t>
                            </m:r>
                          </m:den>
                        </m:f>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𝑅𝑒𝑣𝑜𝑙𝑢𝑡𝑖𝑜𝑛</m:t>
                            </m:r>
                          </m:num>
                          <m:den>
                            <m:r>
                              <a:rPr lang="en-US" sz="2800" i="1">
                                <a:latin typeface="Cambria Math" panose="02040503050406030204" pitchFamily="18" charset="0"/>
                              </a:rPr>
                              <m:t>𝑝𝑢𝑙𝑠𝑒𝑠</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 </m:t>
                            </m:r>
                            <m:r>
                              <a:rPr lang="en-US" sz="2800" i="1">
                                <a:latin typeface="Cambria Math" panose="02040503050406030204" pitchFamily="18" charset="0"/>
                              </a:rPr>
                              <m:t>𝑟𝑎𝑑𝑖𝑎𝑛𝑠</m:t>
                            </m:r>
                          </m:num>
                          <m:den>
                            <m:r>
                              <a:rPr lang="en-US" sz="2800" i="1">
                                <a:latin typeface="Cambria Math" panose="02040503050406030204" pitchFamily="18" charset="0"/>
                              </a:rPr>
                              <m:t>1 </m:t>
                            </m:r>
                            <m:r>
                              <a:rPr lang="en-US" sz="2800" i="1">
                                <a:latin typeface="Cambria Math" panose="02040503050406030204" pitchFamily="18" charset="0"/>
                              </a:rPr>
                              <m:t>𝑅𝑒𝑣𝑜𝑙𝑢𝑡𝑖𝑜𝑛</m:t>
                            </m:r>
                          </m:den>
                        </m:f>
                      </m:e>
                    </m:d>
                    <m:r>
                      <a:rPr lang="en-US" sz="2800" b="0" i="1" smtClean="0">
                        <a:latin typeface="Cambria Math" panose="02040503050406030204" pitchFamily="18" charset="0"/>
                      </a:rPr>
                      <m:t>=</m:t>
                    </m:r>
                    <m:r>
                      <a:rPr lang="en-US" sz="2800" b="0" i="0" smtClean="0">
                        <a:latin typeface="Cambria Math" panose="02040503050406030204" pitchFamily="18" charset="0"/>
                      </a:rPr>
                      <m:t>  </m:t>
                    </m:r>
                  </m:oMath>
                </a14:m>
                <a:r>
                  <a:rPr lang="en-US" dirty="0">
                    <a:latin typeface="Aptos" panose="020B0004020202020204" pitchFamily="34" charset="0"/>
                  </a:rPr>
                  <a:t> </a:t>
                </a:r>
                <a:r>
                  <a:rPr lang="en-US" sz="2800" dirty="0">
                    <a:latin typeface="Aptos" panose="020B0004020202020204" pitchFamily="34" charset="0"/>
                  </a:rPr>
                  <a:t>0.157  Rad/pulse</a:t>
                </a:r>
              </a:p>
              <a:p>
                <a:pPr marL="0" indent="0">
                  <a:lnSpc>
                    <a:spcPct val="150000"/>
                  </a:lnSpc>
                  <a:buNone/>
                </a:pPr>
                <a:endParaRPr lang="en-US" dirty="0"/>
              </a:p>
            </p:txBody>
          </p:sp>
        </mc:Choice>
        <mc:Fallback>
          <p:sp>
            <p:nvSpPr>
              <p:cNvPr id="5" name="Content Placeholder 4">
                <a:extLst>
                  <a:ext uri="{FF2B5EF4-FFF2-40B4-BE49-F238E27FC236}">
                    <a16:creationId xmlns:a16="http://schemas.microsoft.com/office/drawing/2014/main" id="{DFE37404-244A-4FE3-B76E-92D70D68E4EE}"/>
                  </a:ext>
                </a:extLst>
              </p:cNvPr>
              <p:cNvSpPr>
                <a:spLocks noGrp="1" noRot="1" noChangeAspect="1" noMove="1" noResize="1" noEditPoints="1" noAdjustHandles="1" noChangeArrowheads="1" noChangeShapeType="1" noTextEdit="1"/>
              </p:cNvSpPr>
              <p:nvPr>
                <p:ph idx="1"/>
              </p:nvPr>
            </p:nvSpPr>
            <p:spPr>
              <a:xfrm>
                <a:off x="762000" y="2361340"/>
                <a:ext cx="10131425" cy="4217259"/>
              </a:xfrm>
              <a:blipFill>
                <a:blip r:embed="rId2"/>
                <a:stretch>
                  <a:fillRect l="-112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9363AFD-7534-47C6-A142-A58552E53152}"/>
              </a:ext>
            </a:extLst>
          </p:cNvPr>
          <p:cNvSpPr txBox="1"/>
          <p:nvPr/>
        </p:nvSpPr>
        <p:spPr>
          <a:xfrm>
            <a:off x="9322922" y="4393340"/>
            <a:ext cx="1126390" cy="461665"/>
          </a:xfrm>
          <a:prstGeom prst="rect">
            <a:avLst/>
          </a:prstGeom>
          <a:noFill/>
        </p:spPr>
        <p:txBody>
          <a:bodyPr wrap="square" rtlCol="0">
            <a:spAutoFit/>
          </a:bodyPr>
          <a:lstStyle/>
          <a:p>
            <a:pPr algn="ctr"/>
            <a:endParaRPr lang="en-US" sz="2400" dirty="0"/>
          </a:p>
        </p:txBody>
      </p:sp>
      <p:sp>
        <p:nvSpPr>
          <p:cNvPr id="18" name="TextBox 17">
            <a:extLst>
              <a:ext uri="{FF2B5EF4-FFF2-40B4-BE49-F238E27FC236}">
                <a16:creationId xmlns:a16="http://schemas.microsoft.com/office/drawing/2014/main" id="{E855F5C6-C0F6-4151-8347-ABA8A166613E}"/>
              </a:ext>
            </a:extLst>
          </p:cNvPr>
          <p:cNvSpPr txBox="1"/>
          <p:nvPr/>
        </p:nvSpPr>
        <p:spPr>
          <a:xfrm>
            <a:off x="5115390" y="2781237"/>
            <a:ext cx="1126390" cy="461665"/>
          </a:xfrm>
          <a:prstGeom prst="rect">
            <a:avLst/>
          </a:prstGeom>
          <a:noFill/>
        </p:spPr>
        <p:txBody>
          <a:bodyPr wrap="square" rtlCol="0">
            <a:spAutoFit/>
          </a:bodyPr>
          <a:lstStyle/>
          <a:p>
            <a:pPr algn="ctr"/>
            <a:endParaRPr lang="en-US" sz="2400" dirty="0">
              <a:latin typeface="Aptos Light" panose="020B0004020202020204" pitchFamily="34" charset="0"/>
            </a:endParaRPr>
          </a:p>
        </p:txBody>
      </p:sp>
    </p:spTree>
    <p:extLst>
      <p:ext uri="{BB962C8B-B14F-4D97-AF65-F5344CB8AC3E}">
        <p14:creationId xmlns:p14="http://schemas.microsoft.com/office/powerpoint/2010/main" val="939586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3C78-E872-3F60-8051-762E2A771FB7}"/>
              </a:ext>
            </a:extLst>
          </p:cNvPr>
          <p:cNvSpPr>
            <a:spLocks noGrp="1"/>
          </p:cNvSpPr>
          <p:nvPr>
            <p:ph type="title"/>
          </p:nvPr>
        </p:nvSpPr>
        <p:spPr>
          <a:xfrm>
            <a:off x="0" y="250131"/>
            <a:ext cx="12158311" cy="846950"/>
          </a:xfrm>
        </p:spPr>
        <p:txBody>
          <a:bodyPr>
            <a:noAutofit/>
          </a:bodyPr>
          <a:lstStyle/>
          <a:p>
            <a:pPr algn="ctr"/>
            <a:r>
              <a:rPr lang="en-US" sz="4800" dirty="0">
                <a:latin typeface="Aptos Light" panose="020B0004020202020204" pitchFamily="34" charset="0"/>
              </a:rPr>
              <a:t>Data Analysis</a:t>
            </a:r>
          </a:p>
        </p:txBody>
      </p:sp>
      <p:sp>
        <p:nvSpPr>
          <p:cNvPr id="3" name="Text Placeholder 2">
            <a:extLst>
              <a:ext uri="{FF2B5EF4-FFF2-40B4-BE49-F238E27FC236}">
                <a16:creationId xmlns:a16="http://schemas.microsoft.com/office/drawing/2014/main" id="{CDF3345D-2BF4-ACA7-69A4-8489CEBDAD38}"/>
              </a:ext>
            </a:extLst>
          </p:cNvPr>
          <p:cNvSpPr>
            <a:spLocks noGrp="1"/>
          </p:cNvSpPr>
          <p:nvPr>
            <p:ph type="body" idx="1"/>
          </p:nvPr>
        </p:nvSpPr>
        <p:spPr>
          <a:xfrm>
            <a:off x="33689" y="5077763"/>
            <a:ext cx="12158311" cy="1467182"/>
          </a:xfrm>
        </p:spPr>
        <p:txBody>
          <a:bodyPr anchor="t">
            <a:noAutofit/>
          </a:bodyPr>
          <a:lstStyle/>
          <a:p>
            <a:pPr algn="ctr">
              <a:spcAft>
                <a:spcPts val="400"/>
              </a:spcAft>
            </a:pPr>
            <a:r>
              <a:rPr lang="en-US" sz="2400" dirty="0">
                <a:effectLst/>
                <a:latin typeface="Helvetica Neue" panose="02000503000000020004" pitchFamily="2" charset="0"/>
              </a:rPr>
              <a:t>Encoder distances ranged from 7.69 cm to 16.49 cm.</a:t>
            </a:r>
          </a:p>
          <a:p>
            <a:pPr algn="ctr">
              <a:spcAft>
                <a:spcPts val="400"/>
              </a:spcAft>
            </a:pPr>
            <a:r>
              <a:rPr lang="en-US" sz="2400" dirty="0">
                <a:effectLst/>
                <a:latin typeface="Helvetica Neue" panose="02000503000000020004" pitchFamily="2" charset="0"/>
              </a:rPr>
              <a:t>Ruler measurements ranged from 8.00 cm to 16.00 cm.</a:t>
            </a:r>
          </a:p>
          <a:p>
            <a:pPr algn="ctr">
              <a:spcAft>
                <a:spcPts val="400"/>
              </a:spcAft>
            </a:pPr>
            <a:r>
              <a:rPr lang="en-US" sz="2400" dirty="0">
                <a:effectLst/>
                <a:latin typeface="Helvetica Neue" panose="02000503000000020004" pitchFamily="2" charset="0"/>
              </a:rPr>
              <a:t>Percent differences across five trials were 3.1%–6.6%, showing strong agreement.</a:t>
            </a:r>
          </a:p>
          <a:p>
            <a:pPr algn="ctr"/>
            <a:endParaRPr lang="en-US" dirty="0"/>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12A2FBC3-829E-1BAA-E8B6-06CC770C471B}"/>
                  </a:ext>
                </a:extLst>
              </p:cNvPr>
              <p:cNvGraphicFramePr>
                <a:graphicFrameLocks noGrp="1"/>
              </p:cNvGraphicFramePr>
              <p:nvPr>
                <p:extLst>
                  <p:ext uri="{D42A27DB-BD31-4B8C-83A1-F6EECF244321}">
                    <p14:modId xmlns:p14="http://schemas.microsoft.com/office/powerpoint/2010/main" val="3462135219"/>
                  </p:ext>
                </p:extLst>
              </p:nvPr>
            </p:nvGraphicFramePr>
            <p:xfrm>
              <a:off x="1134444" y="1126066"/>
              <a:ext cx="9796025" cy="3787104"/>
            </p:xfrm>
            <a:graphic>
              <a:graphicData uri="http://schemas.openxmlformats.org/drawingml/2006/table">
                <a:tbl>
                  <a:tblPr firstRow="1" firstCol="1" bandRow="1">
                    <a:tableStyleId>{5C22544A-7EE6-4342-B048-85BDC9FD1C3A}</a:tableStyleId>
                  </a:tblPr>
                  <a:tblGrid>
                    <a:gridCol w="1959205">
                      <a:extLst>
                        <a:ext uri="{9D8B030D-6E8A-4147-A177-3AD203B41FA5}">
                          <a16:colId xmlns:a16="http://schemas.microsoft.com/office/drawing/2014/main" val="4021011796"/>
                        </a:ext>
                      </a:extLst>
                    </a:gridCol>
                    <a:gridCol w="1959205">
                      <a:extLst>
                        <a:ext uri="{9D8B030D-6E8A-4147-A177-3AD203B41FA5}">
                          <a16:colId xmlns:a16="http://schemas.microsoft.com/office/drawing/2014/main" val="54218032"/>
                        </a:ext>
                      </a:extLst>
                    </a:gridCol>
                    <a:gridCol w="1959205">
                      <a:extLst>
                        <a:ext uri="{9D8B030D-6E8A-4147-A177-3AD203B41FA5}">
                          <a16:colId xmlns:a16="http://schemas.microsoft.com/office/drawing/2014/main" val="4163564863"/>
                        </a:ext>
                      </a:extLst>
                    </a:gridCol>
                    <a:gridCol w="1959205">
                      <a:extLst>
                        <a:ext uri="{9D8B030D-6E8A-4147-A177-3AD203B41FA5}">
                          <a16:colId xmlns:a16="http://schemas.microsoft.com/office/drawing/2014/main" val="2417390959"/>
                        </a:ext>
                      </a:extLst>
                    </a:gridCol>
                    <a:gridCol w="1959205">
                      <a:extLst>
                        <a:ext uri="{9D8B030D-6E8A-4147-A177-3AD203B41FA5}">
                          <a16:colId xmlns:a16="http://schemas.microsoft.com/office/drawing/2014/main" val="3076385891"/>
                        </a:ext>
                      </a:extLst>
                    </a:gridCol>
                  </a:tblGrid>
                  <a:tr h="631184">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Encoder distance </a:t>
                          </a:r>
                          <a:br>
                            <a:rPr lang="en-US" sz="1600" kern="100" dirty="0">
                              <a:effectLst/>
                            </a:rPr>
                          </a:br>
                          <a:r>
                            <a:rPr lang="en-US" sz="1600" i="1" dirty="0"/>
                            <a:t>r</a:t>
                          </a:r>
                          <a14:m>
                            <m:oMath xmlns:m="http://schemas.openxmlformats.org/officeDocument/2006/math">
                              <m:r>
                                <a:rPr lang="en-US" sz="1600" b="1" i="1" kern="100" smtClean="0">
                                  <a:effectLst/>
                                  <a:latin typeface="Cambria Math" panose="02040503050406030204" pitchFamily="18" charset="0"/>
                                </a:rPr>
                                <m:t> </m:t>
                              </m:r>
                              <m:r>
                                <a:rPr lang="en-US" sz="1600" kern="100">
                                  <a:effectLst/>
                                  <a:latin typeface="Cambria Math" panose="02040503050406030204" pitchFamily="18" charset="0"/>
                                </a:rPr>
                                <m:t>∙</m:t>
                              </m:r>
                              <m:r>
                                <a:rPr lang="en-US" sz="1600" b="1" i="1" kern="100" smtClean="0">
                                  <a:effectLst/>
                                  <a:latin typeface="Cambria Math" panose="02040503050406030204" pitchFamily="18" charset="0"/>
                                </a:rPr>
                                <m:t>𝑹𝒆𝒔𝒐𝒍𝒖𝒕𝒊𝒐𝒏</m:t>
                              </m:r>
                              <m:r>
                                <a:rPr lang="en-US" sz="1600" kern="100" smtClean="0">
                                  <a:effectLst/>
                                  <a:latin typeface="Cambria Math" panose="02040503050406030204" pitchFamily="18" charset="0"/>
                                </a:rPr>
                                <m:t>∙</m:t>
                              </m:r>
                            </m:oMath>
                          </a14:m>
                          <a:r>
                            <a:rPr lang="en-US" sz="1600" i="1" kern="100" dirty="0">
                              <a:effectLst/>
                            </a:rPr>
                            <a:t> 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31184">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7.69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8.00 cm</a:t>
                          </a:r>
                        </a:p>
                      </a:txBody>
                      <a:tcPr marL="68580" marR="68580" marT="0" marB="0" anchor="ctr"/>
                    </a:tc>
                    <a:tc>
                      <a:txBody>
                        <a:bodyPr/>
                        <a:lstStyle/>
                        <a:p>
                          <a:pPr marL="0" marR="0" algn="ctr">
                            <a:spcBef>
                              <a:spcPts val="0"/>
                            </a:spcBef>
                            <a:spcAft>
                              <a:spcPts val="0"/>
                            </a:spcAft>
                          </a:pPr>
                          <a:r>
                            <a:rPr lang="en-US" sz="1600" kern="100" dirty="0">
                              <a:effectLst/>
                            </a:rPr>
                            <a:t> 3.9</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31184">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9.34 cm</a:t>
                          </a:r>
                        </a:p>
                      </a:txBody>
                      <a:tcPr marL="68580" marR="68580" marT="0" marB="0" anchor="ctr"/>
                    </a:tc>
                    <a:tc>
                      <a:txBody>
                        <a:bodyPr/>
                        <a:lstStyle/>
                        <a:p>
                          <a:pPr marL="0" marR="0" algn="ctr">
                            <a:spcBef>
                              <a:spcPts val="0"/>
                            </a:spcBef>
                            <a:spcAft>
                              <a:spcPts val="0"/>
                            </a:spcAft>
                          </a:pPr>
                          <a:r>
                            <a:rPr lang="en-US" sz="1600" kern="100" dirty="0">
                              <a:effectLst/>
                            </a:rPr>
                            <a:t> 10.00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6.6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31184">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11.54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12.00 cm</a:t>
                          </a:r>
                        </a:p>
                      </a:txBody>
                      <a:tcPr marL="68580" marR="68580" marT="0" marB="0" anchor="ctr"/>
                    </a:tc>
                    <a:tc>
                      <a:txBody>
                        <a:bodyPr/>
                        <a:lstStyle/>
                        <a:p>
                          <a:pPr marL="0" marR="0" algn="ctr">
                            <a:spcBef>
                              <a:spcPts val="0"/>
                            </a:spcBef>
                            <a:spcAft>
                              <a:spcPts val="0"/>
                            </a:spcAft>
                          </a:pPr>
                          <a:r>
                            <a:rPr lang="en-US" sz="1600" kern="100" dirty="0">
                              <a:effectLst/>
                            </a:rPr>
                            <a:t> 3.8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31184">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14.84 cm</a:t>
                          </a: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14.00 cm</a:t>
                          </a:r>
                        </a:p>
                      </a:txBody>
                      <a:tcPr marL="68580" marR="68580" marT="0" marB="0" anchor="ctr"/>
                    </a:tc>
                    <a:tc>
                      <a:txBody>
                        <a:bodyPr/>
                        <a:lstStyle/>
                        <a:p>
                          <a:pPr marL="0" marR="0" algn="ctr">
                            <a:spcBef>
                              <a:spcPts val="0"/>
                            </a:spcBef>
                            <a:spcAft>
                              <a:spcPts val="0"/>
                            </a:spcAft>
                          </a:pPr>
                          <a:r>
                            <a:rPr lang="en-US" sz="1600" kern="100" dirty="0">
                              <a:effectLst/>
                            </a:rPr>
                            <a:t> 6.0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31184">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16.49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16.00 cm</a:t>
                          </a:r>
                        </a:p>
                      </a:txBody>
                      <a:tcPr marL="68580" marR="68580" marT="0" marB="0" anchor="ctr"/>
                    </a:tc>
                    <a:tc>
                      <a:txBody>
                        <a:bodyPr/>
                        <a:lstStyle/>
                        <a:p>
                          <a:pPr marL="0" marR="0" algn="ctr">
                            <a:spcBef>
                              <a:spcPts val="0"/>
                            </a:spcBef>
                            <a:spcAft>
                              <a:spcPts val="0"/>
                            </a:spcAft>
                          </a:pPr>
                          <a:r>
                            <a:rPr lang="en-US" sz="1600" kern="100" dirty="0">
                              <a:effectLst/>
                            </a:rPr>
                            <a:t> 3.1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Choice>
        <mc:Fallback>
          <p:graphicFrame>
            <p:nvGraphicFramePr>
              <p:cNvPr id="4" name="Table 3">
                <a:extLst>
                  <a:ext uri="{FF2B5EF4-FFF2-40B4-BE49-F238E27FC236}">
                    <a16:creationId xmlns:a16="http://schemas.microsoft.com/office/drawing/2014/main" id="{12A2FBC3-829E-1BAA-E8B6-06CC770C471B}"/>
                  </a:ext>
                </a:extLst>
              </p:cNvPr>
              <p:cNvGraphicFramePr>
                <a:graphicFrameLocks noGrp="1"/>
              </p:cNvGraphicFramePr>
              <p:nvPr>
                <p:extLst>
                  <p:ext uri="{D42A27DB-BD31-4B8C-83A1-F6EECF244321}">
                    <p14:modId xmlns:p14="http://schemas.microsoft.com/office/powerpoint/2010/main" val="3462135219"/>
                  </p:ext>
                </p:extLst>
              </p:nvPr>
            </p:nvGraphicFramePr>
            <p:xfrm>
              <a:off x="1134444" y="1126066"/>
              <a:ext cx="9796025" cy="3787104"/>
            </p:xfrm>
            <a:graphic>
              <a:graphicData uri="http://schemas.openxmlformats.org/drawingml/2006/table">
                <a:tbl>
                  <a:tblPr firstRow="1" firstCol="1" bandRow="1">
                    <a:tableStyleId>{5C22544A-7EE6-4342-B048-85BDC9FD1C3A}</a:tableStyleId>
                  </a:tblPr>
                  <a:tblGrid>
                    <a:gridCol w="1959205">
                      <a:extLst>
                        <a:ext uri="{9D8B030D-6E8A-4147-A177-3AD203B41FA5}">
                          <a16:colId xmlns:a16="http://schemas.microsoft.com/office/drawing/2014/main" val="4021011796"/>
                        </a:ext>
                      </a:extLst>
                    </a:gridCol>
                    <a:gridCol w="1959205">
                      <a:extLst>
                        <a:ext uri="{9D8B030D-6E8A-4147-A177-3AD203B41FA5}">
                          <a16:colId xmlns:a16="http://schemas.microsoft.com/office/drawing/2014/main" val="54218032"/>
                        </a:ext>
                      </a:extLst>
                    </a:gridCol>
                    <a:gridCol w="1959205">
                      <a:extLst>
                        <a:ext uri="{9D8B030D-6E8A-4147-A177-3AD203B41FA5}">
                          <a16:colId xmlns:a16="http://schemas.microsoft.com/office/drawing/2014/main" val="4163564863"/>
                        </a:ext>
                      </a:extLst>
                    </a:gridCol>
                    <a:gridCol w="1959205">
                      <a:extLst>
                        <a:ext uri="{9D8B030D-6E8A-4147-A177-3AD203B41FA5}">
                          <a16:colId xmlns:a16="http://schemas.microsoft.com/office/drawing/2014/main" val="2417390959"/>
                        </a:ext>
                      </a:extLst>
                    </a:gridCol>
                    <a:gridCol w="1959205">
                      <a:extLst>
                        <a:ext uri="{9D8B030D-6E8A-4147-A177-3AD203B41FA5}">
                          <a16:colId xmlns:a16="http://schemas.microsoft.com/office/drawing/2014/main" val="3076385891"/>
                        </a:ext>
                      </a:extLst>
                    </a:gridCol>
                  </a:tblGrid>
                  <a:tr h="631184">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endParaRPr lang="en-US"/>
                        </a:p>
                      </a:txBody>
                      <a:tcPr marL="68580" marR="68580" marT="0" marB="0" anchor="ctr">
                        <a:blipFill>
                          <a:blip r:embed="rId2"/>
                          <a:stretch>
                            <a:fillRect l="-201299" t="-2000" r="-202597" b="-502000"/>
                          </a:stretch>
                        </a:blipFill>
                      </a:tcP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31184">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7.69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8.00 cm</a:t>
                          </a:r>
                        </a:p>
                      </a:txBody>
                      <a:tcPr marL="68580" marR="68580" marT="0" marB="0" anchor="ctr"/>
                    </a:tc>
                    <a:tc>
                      <a:txBody>
                        <a:bodyPr/>
                        <a:lstStyle/>
                        <a:p>
                          <a:pPr marL="0" marR="0" algn="ctr">
                            <a:spcBef>
                              <a:spcPts val="0"/>
                            </a:spcBef>
                            <a:spcAft>
                              <a:spcPts val="0"/>
                            </a:spcAft>
                          </a:pPr>
                          <a:r>
                            <a:rPr lang="en-US" sz="1600" kern="100" dirty="0">
                              <a:effectLst/>
                            </a:rPr>
                            <a:t> 3.9</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31184">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9.34 cm</a:t>
                          </a:r>
                        </a:p>
                      </a:txBody>
                      <a:tcPr marL="68580" marR="68580" marT="0" marB="0" anchor="ctr"/>
                    </a:tc>
                    <a:tc>
                      <a:txBody>
                        <a:bodyPr/>
                        <a:lstStyle/>
                        <a:p>
                          <a:pPr marL="0" marR="0" algn="ctr">
                            <a:spcBef>
                              <a:spcPts val="0"/>
                            </a:spcBef>
                            <a:spcAft>
                              <a:spcPts val="0"/>
                            </a:spcAft>
                          </a:pPr>
                          <a:r>
                            <a:rPr lang="en-US" sz="1600" kern="100" dirty="0">
                              <a:effectLst/>
                            </a:rPr>
                            <a:t> 10.00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6.6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31184">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11.54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12.00 cm</a:t>
                          </a:r>
                        </a:p>
                      </a:txBody>
                      <a:tcPr marL="68580" marR="68580" marT="0" marB="0" anchor="ctr"/>
                    </a:tc>
                    <a:tc>
                      <a:txBody>
                        <a:bodyPr/>
                        <a:lstStyle/>
                        <a:p>
                          <a:pPr marL="0" marR="0" algn="ctr">
                            <a:spcBef>
                              <a:spcPts val="0"/>
                            </a:spcBef>
                            <a:spcAft>
                              <a:spcPts val="0"/>
                            </a:spcAft>
                          </a:pPr>
                          <a:r>
                            <a:rPr lang="en-US" sz="1600" kern="100" dirty="0">
                              <a:effectLst/>
                            </a:rPr>
                            <a:t> 3.8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31184">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14.84 cm</a:t>
                          </a: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14.00 cm</a:t>
                          </a:r>
                        </a:p>
                      </a:txBody>
                      <a:tcPr marL="68580" marR="68580" marT="0" marB="0" anchor="ctr"/>
                    </a:tc>
                    <a:tc>
                      <a:txBody>
                        <a:bodyPr/>
                        <a:lstStyle/>
                        <a:p>
                          <a:pPr marL="0" marR="0" algn="ctr">
                            <a:spcBef>
                              <a:spcPts val="0"/>
                            </a:spcBef>
                            <a:spcAft>
                              <a:spcPts val="0"/>
                            </a:spcAft>
                          </a:pPr>
                          <a:r>
                            <a:rPr lang="en-US" sz="1600" kern="100" dirty="0">
                              <a:effectLst/>
                            </a:rPr>
                            <a:t> 6.0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31184">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16.49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16.00 cm</a:t>
                          </a:r>
                        </a:p>
                      </a:txBody>
                      <a:tcPr marL="68580" marR="68580" marT="0" marB="0" anchor="ctr"/>
                    </a:tc>
                    <a:tc>
                      <a:txBody>
                        <a:bodyPr/>
                        <a:lstStyle/>
                        <a:p>
                          <a:pPr marL="0" marR="0" algn="ctr">
                            <a:spcBef>
                              <a:spcPts val="0"/>
                            </a:spcBef>
                            <a:spcAft>
                              <a:spcPts val="0"/>
                            </a:spcAft>
                          </a:pPr>
                          <a:r>
                            <a:rPr lang="en-US" sz="1600" kern="100" dirty="0">
                              <a:effectLst/>
                            </a:rPr>
                            <a:t> 3.1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Fallback>
      </mc:AlternateContent>
    </p:spTree>
    <p:extLst>
      <p:ext uri="{BB962C8B-B14F-4D97-AF65-F5344CB8AC3E}">
        <p14:creationId xmlns:p14="http://schemas.microsoft.com/office/powerpoint/2010/main" val="2800957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E399-FA25-D564-E9C7-CA1CAE4757BB}"/>
              </a:ext>
            </a:extLst>
          </p:cNvPr>
          <p:cNvSpPr>
            <a:spLocks noGrp="1"/>
          </p:cNvSpPr>
          <p:nvPr>
            <p:ph type="title"/>
          </p:nvPr>
        </p:nvSpPr>
        <p:spPr>
          <a:xfrm>
            <a:off x="685800" y="273270"/>
            <a:ext cx="10131427" cy="1474076"/>
          </a:xfrm>
        </p:spPr>
        <p:txBody>
          <a:bodyPr>
            <a:normAutofit/>
          </a:bodyPr>
          <a:lstStyle/>
          <a:p>
            <a:r>
              <a:rPr lang="en-US" sz="60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40162F19-0707-AC26-EAC6-EA23BC6A3F16}"/>
              </a:ext>
            </a:extLst>
          </p:cNvPr>
          <p:cNvSpPr>
            <a:spLocks noGrp="1"/>
          </p:cNvSpPr>
          <p:nvPr>
            <p:ph type="body" idx="1"/>
          </p:nvPr>
        </p:nvSpPr>
        <p:spPr>
          <a:xfrm>
            <a:off x="685800" y="1686909"/>
            <a:ext cx="11506200" cy="4897821"/>
          </a:xfrm>
        </p:spPr>
        <p:txBody>
          <a:bodyPr anchor="t">
            <a:noAutofit/>
          </a:bodyPr>
          <a:lstStyle/>
          <a:p>
            <a:pPr marL="290513" indent="-290513">
              <a:spcAft>
                <a:spcPts val="600"/>
              </a:spcAft>
              <a:buSzPct val="90000"/>
              <a:buFont typeface="Arial" panose="020B0604020202020204" pitchFamily="34" charset="0"/>
              <a:buChar char="•"/>
            </a:pPr>
            <a:r>
              <a:rPr lang="en-US" sz="3000" dirty="0">
                <a:effectLst/>
                <a:latin typeface="Aptos Light" panose="020B0004020202020204" pitchFamily="34" charset="0"/>
              </a:rPr>
              <a:t>Encoder measurements closely matched ruler values, with differences under 7%.</a:t>
            </a:r>
          </a:p>
          <a:p>
            <a:pPr marL="290513" indent="-290513">
              <a:spcAft>
                <a:spcPts val="600"/>
              </a:spcAft>
              <a:buSzPct val="90000"/>
              <a:buFont typeface="Arial" panose="020B0604020202020204" pitchFamily="34" charset="0"/>
              <a:buChar char="•"/>
            </a:pPr>
            <a:r>
              <a:rPr lang="en-US" sz="3000" dirty="0">
                <a:effectLst/>
                <a:latin typeface="Aptos Light" panose="020B0004020202020204" pitchFamily="34" charset="0"/>
              </a:rPr>
              <a:t>Small errors likely came from surface friction, slight rolling variations, and ruler reading error.</a:t>
            </a:r>
          </a:p>
          <a:p>
            <a:pPr marL="290513" indent="-290513">
              <a:spcAft>
                <a:spcPts val="600"/>
              </a:spcAft>
              <a:buSzPct val="90000"/>
              <a:buFont typeface="Arial" panose="020B0604020202020204" pitchFamily="34" charset="0"/>
              <a:buChar char="•"/>
            </a:pPr>
            <a:r>
              <a:rPr lang="en-US" sz="3000" dirty="0">
                <a:effectLst/>
                <a:latin typeface="Aptos Light" panose="020B0004020202020204" pitchFamily="34" charset="0"/>
              </a:rPr>
              <a:t>Demonstrates that the arc length formula (s = r</a:t>
            </a:r>
            <a:r>
              <a:rPr lang="el-GR" sz="3000" dirty="0">
                <a:effectLst/>
                <a:latin typeface="Aptos Light" panose="020B0004020202020204" pitchFamily="34" charset="0"/>
              </a:rPr>
              <a:t>θ) </a:t>
            </a:r>
            <a:r>
              <a:rPr lang="en-US" sz="3000" dirty="0">
                <a:effectLst/>
                <a:latin typeface="Aptos Light" panose="020B0004020202020204" pitchFamily="34" charset="0"/>
              </a:rPr>
              <a:t>accurately translates rotational pulses into linear distance.</a:t>
            </a:r>
          </a:p>
          <a:p>
            <a:pPr marL="290513" indent="-290513">
              <a:spcAft>
                <a:spcPts val="600"/>
              </a:spcAft>
              <a:buSzPct val="90000"/>
              <a:buFont typeface="Arial" panose="020B0604020202020204" pitchFamily="34" charset="0"/>
              <a:buChar char="•"/>
            </a:pPr>
            <a:r>
              <a:rPr lang="en-US" sz="3000" dirty="0">
                <a:effectLst/>
                <a:latin typeface="Aptos Light" panose="020B0004020202020204" pitchFamily="34" charset="0"/>
              </a:rPr>
              <a:t>Applications: robotics wheel travel, conveyor belt monitoring, sports equipment testing. On uneven surfaces, accuracy decreases since the model assumes a flat, consistent contact path.</a:t>
            </a:r>
          </a:p>
          <a:p>
            <a:endParaRPr lang="en-US" dirty="0"/>
          </a:p>
        </p:txBody>
      </p:sp>
    </p:spTree>
    <p:extLst>
      <p:ext uri="{BB962C8B-B14F-4D97-AF65-F5344CB8AC3E}">
        <p14:creationId xmlns:p14="http://schemas.microsoft.com/office/powerpoint/2010/main" val="13516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0CF71C31-FD5F-30F4-BCAB-2E77CDD3785B}"/>
              </a:ext>
            </a:extLst>
          </p:cNvPr>
          <p:cNvSpPr>
            <a:spLocks noGrp="1"/>
          </p:cNvSpPr>
          <p:nvPr>
            <p:ph type="title"/>
          </p:nvPr>
        </p:nvSpPr>
        <p:spPr>
          <a:xfrm>
            <a:off x="1030288" y="609600"/>
            <a:ext cx="10131425" cy="1110343"/>
          </a:xfrm>
        </p:spPr>
        <p:txBody>
          <a:bodyPr vert="horz" lIns="91440" tIns="45720" rIns="91440" bIns="45720" rtlCol="0" anchor="ctr">
            <a:normAutofit/>
          </a:bodyPr>
          <a:lstStyle/>
          <a:p>
            <a:pPr algn="ctr"/>
            <a:r>
              <a:rPr lang="en-US" sz="5600" dirty="0">
                <a:solidFill>
                  <a:schemeClr val="bg1"/>
                </a:solidFill>
                <a:latin typeface="Aptos Light" panose="020B0004020202020204" pitchFamily="34" charset="0"/>
              </a:rPr>
              <a:t>Inventory of parts and software</a:t>
            </a:r>
          </a:p>
        </p:txBody>
      </p:sp>
      <p:sp>
        <p:nvSpPr>
          <p:cNvPr id="3" name="Text Placeholder 2">
            <a:extLst>
              <a:ext uri="{FF2B5EF4-FFF2-40B4-BE49-F238E27FC236}">
                <a16:creationId xmlns:a16="http://schemas.microsoft.com/office/drawing/2014/main" id="{BA524280-F0E8-49A7-F110-0E73BA8605BD}"/>
              </a:ext>
            </a:extLst>
          </p:cNvPr>
          <p:cNvSpPr>
            <a:spLocks noGrp="1"/>
          </p:cNvSpPr>
          <p:nvPr>
            <p:ph type="body" idx="1"/>
          </p:nvPr>
        </p:nvSpPr>
        <p:spPr>
          <a:xfrm>
            <a:off x="684212" y="2700867"/>
            <a:ext cx="10820400" cy="3818465"/>
          </a:xfrm>
        </p:spPr>
        <p:txBody>
          <a:bodyPr vert="horz" lIns="91440" tIns="45720" rIns="91440" bIns="45720" rtlCol="0" anchor="t">
            <a:normAutofit/>
          </a:bodyPr>
          <a:lstStyle/>
          <a:p>
            <a:pPr marL="285750" indent="-285750">
              <a:buSzPct val="90000"/>
              <a:buFont typeface="Arial" panose="020B0604020202020204" pitchFamily="34" charset="0"/>
              <a:buChar char="•"/>
            </a:pPr>
            <a:r>
              <a:rPr lang="en-US" sz="3200" dirty="0">
                <a:latin typeface="Aptos Light" panose="020B0004020202020204" pitchFamily="34" charset="0"/>
              </a:rPr>
              <a:t>Introduces the hardware and software tools used throughout the projects.</a:t>
            </a:r>
          </a:p>
          <a:p>
            <a:pPr marL="285750" indent="-285750">
              <a:buSzPct val="90000"/>
              <a:buFont typeface="Arial" panose="020B0604020202020204" pitchFamily="34" charset="0"/>
              <a:buChar char="•"/>
            </a:pPr>
            <a:r>
              <a:rPr lang="en-US" sz="3200" dirty="0">
                <a:latin typeface="Aptos Light" panose="020B0004020202020204" pitchFamily="34" charset="0"/>
              </a:rPr>
              <a:t>Highlights the role of sensors and programs in collecting and analyzing data.</a:t>
            </a:r>
          </a:p>
          <a:p>
            <a:pPr marL="285750" indent="-285750">
              <a:buSzPct val="90000"/>
              <a:buFont typeface="Arial" panose="020B0604020202020204" pitchFamily="34" charset="0"/>
              <a:buChar char="•"/>
            </a:pPr>
            <a:r>
              <a:rPr lang="en-US" sz="3200" dirty="0">
                <a:latin typeface="Aptos Light" panose="020B0004020202020204" pitchFamily="34" charset="0"/>
              </a:rPr>
              <a:t>Establishes the foundation needed to understand later experiments and results.</a:t>
            </a:r>
          </a:p>
          <a:p>
            <a:pPr>
              <a:buFont typeface="Arial"/>
              <a:buChar char="•"/>
            </a:pPr>
            <a:endParaRPr lang="en-US" dirty="0"/>
          </a:p>
        </p:txBody>
      </p:sp>
    </p:spTree>
    <p:extLst>
      <p:ext uri="{BB962C8B-B14F-4D97-AF65-F5344CB8AC3E}">
        <p14:creationId xmlns:p14="http://schemas.microsoft.com/office/powerpoint/2010/main" val="219976366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A0958B7D-01DC-D298-AF2D-A592344290DC}"/>
              </a:ext>
            </a:extLst>
          </p:cNvPr>
          <p:cNvSpPr>
            <a:spLocks noGrp="1"/>
          </p:cNvSpPr>
          <p:nvPr>
            <p:ph type="title"/>
          </p:nvPr>
        </p:nvSpPr>
        <p:spPr>
          <a:xfrm>
            <a:off x="-3175" y="414867"/>
            <a:ext cx="12188824" cy="1110343"/>
          </a:xfrm>
        </p:spPr>
        <p:txBody>
          <a:bodyPr vert="horz" lIns="91440" tIns="45720" rIns="91440" bIns="45720" rtlCol="0" anchor="ctr">
            <a:normAutofit/>
          </a:bodyPr>
          <a:lstStyle/>
          <a:p>
            <a:pPr algn="ctr"/>
            <a:r>
              <a:rPr lang="en-US" sz="5400" dirty="0">
                <a:solidFill>
                  <a:schemeClr val="bg1"/>
                </a:solidFill>
                <a:latin typeface="Aptos Light" panose="020B0004020202020204" pitchFamily="34" charset="0"/>
              </a:rPr>
              <a:t>Observing the Hall Effect</a:t>
            </a:r>
          </a:p>
        </p:txBody>
      </p:sp>
      <p:sp>
        <p:nvSpPr>
          <p:cNvPr id="3" name="Text Placeholder 2">
            <a:extLst>
              <a:ext uri="{FF2B5EF4-FFF2-40B4-BE49-F238E27FC236}">
                <a16:creationId xmlns:a16="http://schemas.microsoft.com/office/drawing/2014/main" id="{D2EDB5EC-1E1B-B01D-278E-86D8A1F5824B}"/>
              </a:ext>
            </a:extLst>
          </p:cNvPr>
          <p:cNvSpPr>
            <a:spLocks noGrp="1"/>
          </p:cNvSpPr>
          <p:nvPr>
            <p:ph type="body" idx="1"/>
          </p:nvPr>
        </p:nvSpPr>
        <p:spPr>
          <a:xfrm>
            <a:off x="575204" y="2914304"/>
            <a:ext cx="11032066" cy="3842095"/>
          </a:xfrm>
        </p:spPr>
        <p:txBody>
          <a:bodyPr vert="horz" lIns="91440" tIns="45720" rIns="91440" bIns="45720" rtlCol="0" anchor="t">
            <a:normAutofit/>
          </a:bodyPr>
          <a:lstStyle/>
          <a:p>
            <a:pPr marL="234950" indent="-234950">
              <a:spcAft>
                <a:spcPts val="400"/>
              </a:spcAft>
              <a:buSzPct val="90000"/>
              <a:buFont typeface="Arial" panose="020B0604020202020204" pitchFamily="34" charset="0"/>
              <a:buChar char="•"/>
            </a:pPr>
            <a:r>
              <a:rPr lang="en-US" sz="3200" dirty="0">
                <a:latin typeface="Aptos Light" panose="020B0004020202020204" pitchFamily="34" charset="0"/>
              </a:rPr>
              <a:t>Studied how magnetic fields influence moving charges using Hall sensors.</a:t>
            </a:r>
          </a:p>
          <a:p>
            <a:pPr marL="234950" indent="-234950">
              <a:spcAft>
                <a:spcPts val="400"/>
              </a:spcAft>
              <a:buSzPct val="90000"/>
              <a:buFont typeface="Arial" panose="020B0604020202020204" pitchFamily="34" charset="0"/>
              <a:buChar char="•"/>
            </a:pPr>
            <a:r>
              <a:rPr lang="en-US" sz="3200" dirty="0">
                <a:latin typeface="Aptos Light" panose="020B0004020202020204" pitchFamily="34" charset="0"/>
              </a:rPr>
              <a:t>Demonstrated the sensor’s ability to detect both polarity and field strength.</a:t>
            </a:r>
          </a:p>
          <a:p>
            <a:pPr marL="234950" indent="-234950">
              <a:spcAft>
                <a:spcPts val="400"/>
              </a:spcAft>
              <a:buSzPct val="90000"/>
              <a:buFont typeface="Arial" panose="020B0604020202020204" pitchFamily="34" charset="0"/>
              <a:buChar char="•"/>
            </a:pPr>
            <a:r>
              <a:rPr lang="en-US" sz="3200" dirty="0">
                <a:latin typeface="Aptos Light" panose="020B0004020202020204" pitchFamily="34" charset="0"/>
              </a:rPr>
              <a:t>Connected experimental findings to real-world technologies in automotive, electronics, and robotics.</a:t>
            </a:r>
          </a:p>
        </p:txBody>
      </p:sp>
    </p:spTree>
    <p:extLst>
      <p:ext uri="{BB962C8B-B14F-4D97-AF65-F5344CB8AC3E}">
        <p14:creationId xmlns:p14="http://schemas.microsoft.com/office/powerpoint/2010/main" val="321794782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32C0-E0B2-0740-D808-240C7DF67AE4}"/>
              </a:ext>
            </a:extLst>
          </p:cNvPr>
          <p:cNvSpPr>
            <a:spLocks noGrp="1"/>
          </p:cNvSpPr>
          <p:nvPr>
            <p:ph type="title"/>
          </p:nvPr>
        </p:nvSpPr>
        <p:spPr>
          <a:xfrm>
            <a:off x="160864" y="446762"/>
            <a:ext cx="2937935" cy="2025505"/>
          </a:xfrm>
        </p:spPr>
        <p:txBody>
          <a:bodyPr anchor="t">
            <a:noAutofit/>
          </a:bodyPr>
          <a:lstStyle/>
          <a:p>
            <a:r>
              <a:rPr lang="en-US" dirty="0">
                <a:latin typeface="Aptos Light" panose="020B0004020202020204" pitchFamily="34" charset="0"/>
              </a:rPr>
              <a:t>Hall Effect sensor readings as a function of sample index. </a:t>
            </a:r>
            <a:br>
              <a:rPr lang="en-US" sz="3200" dirty="0">
                <a:latin typeface="Aptos" panose="020B0004020202020204" pitchFamily="34" charset="0"/>
              </a:rPr>
            </a:br>
            <a:endParaRPr lang="en-US" dirty="0"/>
          </a:p>
        </p:txBody>
      </p:sp>
      <p:sp>
        <p:nvSpPr>
          <p:cNvPr id="3" name="Text Placeholder 2">
            <a:extLst>
              <a:ext uri="{FF2B5EF4-FFF2-40B4-BE49-F238E27FC236}">
                <a16:creationId xmlns:a16="http://schemas.microsoft.com/office/drawing/2014/main" id="{99B292B8-3EF0-EDFB-D55B-078C863B7B3E}"/>
              </a:ext>
            </a:extLst>
          </p:cNvPr>
          <p:cNvSpPr>
            <a:spLocks noGrp="1"/>
          </p:cNvSpPr>
          <p:nvPr>
            <p:ph type="body" idx="1"/>
          </p:nvPr>
        </p:nvSpPr>
        <p:spPr>
          <a:xfrm>
            <a:off x="160863" y="2728238"/>
            <a:ext cx="3429003" cy="3926562"/>
          </a:xfrm>
        </p:spPr>
        <p:txBody>
          <a:bodyPr anchor="t">
            <a:noAutofit/>
          </a:bodyPr>
          <a:lstStyle/>
          <a:p>
            <a:r>
              <a:rPr lang="en-US" sz="2200" b="1" dirty="0">
                <a:latin typeface="Aptos Light" panose="020B0004020202020204" pitchFamily="34" charset="0"/>
              </a:rPr>
              <a:t>Region A:</a:t>
            </a:r>
            <a:r>
              <a:rPr lang="en-US" sz="2200" dirty="0">
                <a:latin typeface="Aptos Light" panose="020B0004020202020204" pitchFamily="34" charset="0"/>
              </a:rPr>
              <a:t> shows the magnet moving </a:t>
            </a:r>
            <a:r>
              <a:rPr lang="en-US" sz="2200" i="1" dirty="0">
                <a:latin typeface="Aptos Light" panose="020B0004020202020204" pitchFamily="34" charset="0"/>
              </a:rPr>
              <a:t>toward</a:t>
            </a:r>
            <a:r>
              <a:rPr lang="en-US" sz="2200" dirty="0">
                <a:latin typeface="Aptos Light" panose="020B0004020202020204" pitchFamily="34" charset="0"/>
              </a:rPr>
              <a:t> the ESP32. </a:t>
            </a:r>
          </a:p>
          <a:p>
            <a:r>
              <a:rPr lang="en-US" sz="2200" b="1" dirty="0">
                <a:latin typeface="Aptos Light" panose="020B0004020202020204" pitchFamily="34" charset="0"/>
              </a:rPr>
              <a:t>Region B:</a:t>
            </a:r>
            <a:r>
              <a:rPr lang="en-US" sz="2200" dirty="0">
                <a:latin typeface="Aptos Light" panose="020B0004020202020204" pitchFamily="34" charset="0"/>
              </a:rPr>
              <a:t> shows the magnet moving </a:t>
            </a:r>
            <a:r>
              <a:rPr lang="en-US" sz="2200" i="1" dirty="0">
                <a:latin typeface="Aptos Light" panose="020B0004020202020204" pitchFamily="34" charset="0"/>
              </a:rPr>
              <a:t>away.</a:t>
            </a:r>
          </a:p>
          <a:p>
            <a:r>
              <a:rPr lang="en-US" sz="2200" b="1" dirty="0">
                <a:latin typeface="Aptos Light" panose="020B0004020202020204" pitchFamily="34" charset="0"/>
              </a:rPr>
              <a:t>Region C:</a:t>
            </a:r>
            <a:r>
              <a:rPr lang="en-US" sz="2200" dirty="0">
                <a:latin typeface="Aptos Light" panose="020B0004020202020204" pitchFamily="34" charset="0"/>
              </a:rPr>
              <a:t> shows the magnet </a:t>
            </a:r>
            <a:r>
              <a:rPr lang="en-US" sz="2200" i="1" dirty="0">
                <a:latin typeface="Aptos Light" panose="020B0004020202020204" pitchFamily="34" charset="0"/>
              </a:rPr>
              <a:t>flipped</a:t>
            </a:r>
            <a:r>
              <a:rPr lang="en-US" sz="2200" dirty="0">
                <a:latin typeface="Aptos Light" panose="020B0004020202020204" pitchFamily="34" charset="0"/>
              </a:rPr>
              <a:t> and moved toward again, producing negative polarity.</a:t>
            </a:r>
          </a:p>
        </p:txBody>
      </p:sp>
      <p:pic>
        <p:nvPicPr>
          <p:cNvPr id="4" name="Picture 3" descr="A graph of a graph showing a line&#10;&#10;Description automatically generated with medium confidence">
            <a:extLst>
              <a:ext uri="{FF2B5EF4-FFF2-40B4-BE49-F238E27FC236}">
                <a16:creationId xmlns:a16="http://schemas.microsoft.com/office/drawing/2014/main" id="{DC24EFB1-4196-75C5-CCBB-81DA74D51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865" y="446762"/>
            <a:ext cx="8537212" cy="5964476"/>
          </a:xfrm>
          <a:prstGeom prst="rect">
            <a:avLst/>
          </a:prstGeom>
        </p:spPr>
      </p:pic>
    </p:spTree>
    <p:extLst>
      <p:ext uri="{BB962C8B-B14F-4D97-AF65-F5344CB8AC3E}">
        <p14:creationId xmlns:p14="http://schemas.microsoft.com/office/powerpoint/2010/main" val="181523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4D8A-FD88-A790-25F4-D8F768199386}"/>
              </a:ext>
            </a:extLst>
          </p:cNvPr>
          <p:cNvSpPr>
            <a:spLocks noGrp="1"/>
          </p:cNvSpPr>
          <p:nvPr>
            <p:ph type="title"/>
          </p:nvPr>
        </p:nvSpPr>
        <p:spPr>
          <a:xfrm>
            <a:off x="685799" y="510955"/>
            <a:ext cx="10131427" cy="1041399"/>
          </a:xfrm>
        </p:spPr>
        <p:txBody>
          <a:bodyPr anchor="t">
            <a:noAutofit/>
          </a:bodyPr>
          <a:lstStyle/>
          <a:p>
            <a:r>
              <a:rPr lang="en-US" sz="60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37790510-2FFB-1F93-7686-322A13743A44}"/>
              </a:ext>
            </a:extLst>
          </p:cNvPr>
          <p:cNvSpPr>
            <a:spLocks noGrp="1"/>
          </p:cNvSpPr>
          <p:nvPr>
            <p:ph type="body" idx="1"/>
          </p:nvPr>
        </p:nvSpPr>
        <p:spPr>
          <a:xfrm>
            <a:off x="685799" y="1650999"/>
            <a:ext cx="11371521" cy="4696046"/>
          </a:xfrm>
        </p:spPr>
        <p:txBody>
          <a:bodyPr anchor="t">
            <a:noAutofit/>
          </a:bodyPr>
          <a:lstStyle/>
          <a:p>
            <a:pPr marL="295275" indent="-295275">
              <a:buSzPct val="90000"/>
              <a:buFont typeface="Arial" panose="020B0604020202020204" pitchFamily="34" charset="0"/>
              <a:buChar char="•"/>
            </a:pPr>
            <a:r>
              <a:rPr lang="en-US" sz="3200" dirty="0"/>
              <a:t>The Hall sensor detected not just the </a:t>
            </a:r>
            <a:r>
              <a:rPr lang="en-US" sz="3200" b="1" dirty="0"/>
              <a:t>strength</a:t>
            </a:r>
            <a:r>
              <a:rPr lang="en-US" sz="3200" dirty="0"/>
              <a:t> of the magnetic field, but also its </a:t>
            </a:r>
            <a:r>
              <a:rPr lang="en-US" sz="3200" b="1" dirty="0"/>
              <a:t>direction</a:t>
            </a:r>
            <a:r>
              <a:rPr lang="en-US" sz="3200" dirty="0"/>
              <a:t>, flipping output when polarity reversed.</a:t>
            </a:r>
          </a:p>
          <a:p>
            <a:pPr marL="295275" indent="-295275">
              <a:buSzPct val="90000"/>
              <a:buFont typeface="Arial" panose="020B0604020202020204" pitchFamily="34" charset="0"/>
              <a:buChar char="•"/>
            </a:pPr>
            <a:r>
              <a:rPr lang="en-US" sz="3200" dirty="0"/>
              <a:t>Data confirmed the Hall Effect in action: voltage changes were proportional to the magnet’s movement and orientation.</a:t>
            </a:r>
          </a:p>
          <a:p>
            <a:pPr marL="295275" indent="-295275">
              <a:buSzPct val="90000"/>
              <a:buFont typeface="Arial" panose="020B0604020202020204" pitchFamily="34" charset="0"/>
              <a:buChar char="•"/>
            </a:pPr>
            <a:r>
              <a:rPr lang="en-US" sz="3200" dirty="0"/>
              <a:t>Results validate Hall sensors as reliable tools for converting invisible magnetic fields into measurable electrical signals - the foundation for their wide use in modern technology.</a:t>
            </a:r>
          </a:p>
          <a:p>
            <a:endParaRPr lang="en-US" dirty="0"/>
          </a:p>
        </p:txBody>
      </p:sp>
    </p:spTree>
    <p:extLst>
      <p:ext uri="{BB962C8B-B14F-4D97-AF65-F5344CB8AC3E}">
        <p14:creationId xmlns:p14="http://schemas.microsoft.com/office/powerpoint/2010/main" val="1135715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FF5BED3-4EE4-425F-A016-C272586B8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856B4CA-4519-432C-ABFD-F2AE5D70E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D03B64-A2F8-4473-8457-9A6A36B6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1C3CE7E-C09F-4DAB-A9B8-00CB40334B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3175" y="0"/>
            <a:ext cx="12188825" cy="2284214"/>
          </a:xfrm>
          <a:prstGeom prst="rect">
            <a:avLst/>
          </a:prstGeom>
        </p:spPr>
      </p:pic>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a:xfrm>
            <a:off x="6350" y="0"/>
            <a:ext cx="12179299" cy="2284213"/>
          </a:xfrm>
        </p:spPr>
        <p:txBody>
          <a:bodyPr>
            <a:normAutofit/>
          </a:bodyPr>
          <a:lstStyle/>
          <a:p>
            <a:pPr algn="ctr"/>
            <a:r>
              <a:rPr lang="en-US" sz="6000" cap="none" dirty="0">
                <a:solidFill>
                  <a:srgbClr val="FFFFFF"/>
                </a:solidFill>
                <a:latin typeface="Aptos Light" panose="020B0004020202020204" pitchFamily="34" charset="0"/>
              </a:rPr>
              <a:t>Challenges</a:t>
            </a:r>
            <a:r>
              <a:rPr lang="en-US" sz="4400" dirty="0">
                <a:solidFill>
                  <a:srgbClr val="FFFFFF"/>
                </a:solidFill>
              </a:rPr>
              <a:t>	</a:t>
            </a:r>
          </a:p>
        </p:txBody>
      </p:sp>
      <p:graphicFrame>
        <p:nvGraphicFramePr>
          <p:cNvPr id="21" name="Content Placeholder 2">
            <a:extLst>
              <a:ext uri="{FF2B5EF4-FFF2-40B4-BE49-F238E27FC236}">
                <a16:creationId xmlns:a16="http://schemas.microsoft.com/office/drawing/2014/main" id="{846EA835-0951-F4C4-83A3-9ECEFE07CB05}"/>
              </a:ext>
            </a:extLst>
          </p:cNvPr>
          <p:cNvGraphicFramePr>
            <a:graphicFrameLocks noGrp="1"/>
          </p:cNvGraphicFramePr>
          <p:nvPr>
            <p:ph idx="1"/>
            <p:extLst>
              <p:ext uri="{D42A27DB-BD31-4B8C-83A1-F6EECF244321}">
                <p14:modId xmlns:p14="http://schemas.microsoft.com/office/powerpoint/2010/main" val="4101238656"/>
              </p:ext>
            </p:extLst>
          </p:nvPr>
        </p:nvGraphicFramePr>
        <p:xfrm>
          <a:off x="1028700" y="2743200"/>
          <a:ext cx="10131425"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783627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a:xfrm>
            <a:off x="4853860" y="273667"/>
            <a:ext cx="6593075" cy="937067"/>
          </a:xfrm>
        </p:spPr>
        <p:txBody>
          <a:bodyPr anchor="t">
            <a:normAutofit/>
          </a:bodyPr>
          <a:lstStyle/>
          <a:p>
            <a:r>
              <a:rPr lang="en-US" sz="5400" cap="none" dirty="0">
                <a:latin typeface="Aptos Light" panose="020B0004020202020204" pitchFamily="34" charset="0"/>
              </a:rPr>
              <a:t>Career Skills</a:t>
            </a:r>
          </a:p>
        </p:txBody>
      </p:sp>
      <p:pic>
        <p:nvPicPr>
          <p:cNvPr id="7" name="Graphic 6" descr="Calculator">
            <a:extLst>
              <a:ext uri="{FF2B5EF4-FFF2-40B4-BE49-F238E27FC236}">
                <a16:creationId xmlns:a16="http://schemas.microsoft.com/office/drawing/2014/main" id="{A3A2A19E-060C-EB76-64B6-A5B980FC08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428135"/>
            <a:ext cx="3997362" cy="399736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a:xfrm>
            <a:off x="4853860" y="1439333"/>
            <a:ext cx="7228073" cy="5238134"/>
          </a:xfrm>
        </p:spPr>
        <p:txBody>
          <a:bodyPr anchor="t">
            <a:noAutofit/>
          </a:bodyPr>
          <a:lstStyle/>
          <a:p>
            <a:pPr>
              <a:spcAft>
                <a:spcPts val="1200"/>
              </a:spcAft>
            </a:pPr>
            <a:r>
              <a:rPr lang="en-US" sz="2400" dirty="0">
                <a:latin typeface="Aptos Light" panose="020B0004020202020204" pitchFamily="34" charset="0"/>
              </a:rPr>
              <a:t>Strengthened ability to analyze experimental data using structured methods and formulas.</a:t>
            </a:r>
          </a:p>
          <a:p>
            <a:pPr>
              <a:spcAft>
                <a:spcPts val="1200"/>
              </a:spcAft>
            </a:pPr>
            <a:r>
              <a:rPr lang="en-US" sz="2400" dirty="0">
                <a:latin typeface="Aptos Light" panose="020B0004020202020204" pitchFamily="34" charset="0"/>
              </a:rPr>
              <a:t>Gained experience applying digital tools like Excel and the Desmos Calculator for calculations, graphing, and interpreting results.</a:t>
            </a:r>
          </a:p>
          <a:p>
            <a:pPr>
              <a:spcAft>
                <a:spcPts val="1200"/>
              </a:spcAft>
            </a:pPr>
            <a:r>
              <a:rPr lang="en-US" sz="2400" dirty="0">
                <a:latin typeface="Aptos Light" panose="020B0004020202020204" pitchFamily="34" charset="0"/>
              </a:rPr>
              <a:t>Built problem-solving skills by working through multi-step physics problems and validating results against accepted values.</a:t>
            </a:r>
          </a:p>
          <a:p>
            <a:pPr>
              <a:spcAft>
                <a:spcPts val="1200"/>
              </a:spcAft>
            </a:pPr>
            <a:r>
              <a:rPr lang="en-US" sz="2400" dirty="0">
                <a:latin typeface="Aptos Light" panose="020B0004020202020204" pitchFamily="34" charset="0"/>
              </a:rPr>
              <a:t>Developed clearer scientific communication by presenting findings in tables, graphs, and concise explanations.</a:t>
            </a:r>
          </a:p>
        </p:txBody>
      </p:sp>
    </p:spTree>
    <p:extLst>
      <p:ext uri="{BB962C8B-B14F-4D97-AF65-F5344CB8AC3E}">
        <p14:creationId xmlns:p14="http://schemas.microsoft.com/office/powerpoint/2010/main" val="4132292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FABB-A90E-4A78-A04A-987BE15BCDEC}"/>
              </a:ext>
            </a:extLst>
          </p:cNvPr>
          <p:cNvSpPr>
            <a:spLocks noGrp="1"/>
          </p:cNvSpPr>
          <p:nvPr>
            <p:ph type="title"/>
          </p:nvPr>
        </p:nvSpPr>
        <p:spPr>
          <a:xfrm>
            <a:off x="492761" y="457201"/>
            <a:ext cx="10131427" cy="1041399"/>
          </a:xfrm>
        </p:spPr>
        <p:txBody>
          <a:bodyPr>
            <a:noAutofit/>
          </a:bodyPr>
          <a:lstStyle/>
          <a:p>
            <a:r>
              <a:rPr lang="en-US" sz="5600" dirty="0">
                <a:effectLst/>
                <a:latin typeface="Aptos Light" panose="020B0004020202020204" pitchFamily="34" charset="0"/>
              </a:rPr>
              <a:t>References</a:t>
            </a:r>
            <a:r>
              <a:rPr lang="en-US" sz="3200" dirty="0">
                <a:effectLst/>
              </a:rPr>
              <a:t> </a:t>
            </a:r>
            <a:endParaRPr lang="en-US" dirty="0"/>
          </a:p>
        </p:txBody>
      </p:sp>
      <p:sp>
        <p:nvSpPr>
          <p:cNvPr id="3" name="Text Placeholder 2">
            <a:extLst>
              <a:ext uri="{FF2B5EF4-FFF2-40B4-BE49-F238E27FC236}">
                <a16:creationId xmlns:a16="http://schemas.microsoft.com/office/drawing/2014/main" id="{2407F477-C01D-C2AF-DD0B-F22BC626E96D}"/>
              </a:ext>
            </a:extLst>
          </p:cNvPr>
          <p:cNvSpPr>
            <a:spLocks noGrp="1"/>
          </p:cNvSpPr>
          <p:nvPr>
            <p:ph type="body" idx="1"/>
          </p:nvPr>
        </p:nvSpPr>
        <p:spPr>
          <a:xfrm>
            <a:off x="685801" y="1706880"/>
            <a:ext cx="11049000" cy="5059680"/>
          </a:xfrm>
        </p:spPr>
        <p:txBody>
          <a:bodyPr anchor="t">
            <a:noAutofit/>
          </a:bodyPr>
          <a:lstStyle/>
          <a:p>
            <a:pPr>
              <a:spcAft>
                <a:spcPts val="1200"/>
              </a:spcAft>
            </a:pPr>
            <a:r>
              <a:rPr lang="en-US" sz="2200" dirty="0">
                <a:effectLst/>
                <a:latin typeface="Aptos Light" panose="020B0004020202020204" pitchFamily="34" charset="0"/>
              </a:rPr>
              <a:t>Dejan. (2017, April 13). </a:t>
            </a:r>
            <a:r>
              <a:rPr lang="en-US" sz="2200" i="1" dirty="0">
                <a:effectLst/>
                <a:latin typeface="Aptos Light" panose="020B0004020202020204" pitchFamily="34" charset="0"/>
              </a:rPr>
              <a:t>Ultrasonic sensor HC-SR04 and Arduino - Complete guide. </a:t>
            </a:r>
            <a:r>
              <a:rPr lang="en-US" sz="2200" dirty="0">
                <a:effectLst/>
                <a:latin typeface="Aptos Light" panose="020B0004020202020204" pitchFamily="34" charset="0"/>
              </a:rPr>
              <a:t>How To    Mechatronics. </a:t>
            </a:r>
            <a:r>
              <a:rPr lang="en-US" sz="2200" dirty="0">
                <a:solidFill>
                  <a:schemeClr val="accent1">
                    <a:lumMod val="60000"/>
                    <a:lumOff val="40000"/>
                  </a:schemeClr>
                </a:solidFill>
                <a:effectLst/>
                <a:latin typeface="Aptos Light" panose="020B0004020202020204" pitchFamily="34" charset="0"/>
                <a:hlinkClick r:id="rId2">
                  <a:extLst>
                    <a:ext uri="{A12FA001-AC4F-418D-AE19-62706E023703}">
                      <ahyp:hlinkClr xmlns:ahyp="http://schemas.microsoft.com/office/drawing/2018/hyperlinkcolor" val="tx"/>
                    </a:ext>
                  </a:extLst>
                </a:hlinkClick>
              </a:rPr>
              <a:t>https://howtomechatronics.com/tutorials/arduino/ultrasonic-sensor-hc-sr04/?utm</a:t>
            </a:r>
            <a:endParaRPr lang="en-US" sz="2200" dirty="0">
              <a:solidFill>
                <a:srgbClr val="DCA10D"/>
              </a:solidFill>
              <a:latin typeface="Aptos Light" panose="020B0004020202020204" pitchFamily="34" charset="0"/>
            </a:endParaRPr>
          </a:p>
          <a:p>
            <a:pPr>
              <a:spcAft>
                <a:spcPts val="1200"/>
              </a:spcAft>
            </a:pPr>
            <a:r>
              <a:rPr lang="en-US" sz="2200" dirty="0">
                <a:effectLst/>
                <a:latin typeface="Aptos Light" panose="020B0004020202020204" pitchFamily="34" charset="0"/>
              </a:rPr>
              <a:t>Robbins, H. (2024, November 4). </a:t>
            </a:r>
            <a:r>
              <a:rPr lang="en-US" sz="2200" i="1" dirty="0">
                <a:effectLst/>
                <a:latin typeface="Aptos Light" panose="020B0004020202020204" pitchFamily="34" charset="0"/>
              </a:rPr>
              <a:t>What are hall effect sensors and how do they work? </a:t>
            </a:r>
            <a:r>
              <a:rPr lang="en-US" sz="2200" dirty="0">
                <a:effectLst/>
                <a:latin typeface="Aptos Light" panose="020B0004020202020204" pitchFamily="34" charset="0"/>
              </a:rPr>
              <a:t>WIRED. </a:t>
            </a:r>
            <a:r>
              <a:rPr lang="en-US" sz="2200" u="none" strike="noStrike" dirty="0">
                <a:solidFill>
                  <a:schemeClr val="accent1">
                    <a:lumMod val="60000"/>
                    <a:lumOff val="40000"/>
                  </a:schemeClr>
                </a:solidFill>
                <a:effectLst/>
                <a:latin typeface="Aptos Light" panose="020B0004020202020204" pitchFamily="34" charset="0"/>
                <a:hlinkClick r:id="rId3">
                  <a:extLst>
                    <a:ext uri="{A12FA001-AC4F-418D-AE19-62706E023703}">
                      <ahyp:hlinkClr xmlns:ahyp="http://schemas.microsoft.com/office/drawing/2018/hyperlinkcolor" val="tx"/>
                    </a:ext>
                  </a:extLst>
                </a:hlinkClick>
              </a:rPr>
              <a:t>https://www.wired.com/story/what-is-hall-effect/</a:t>
            </a:r>
            <a:endParaRPr lang="en-US" sz="2200" dirty="0">
              <a:solidFill>
                <a:schemeClr val="accent1">
                  <a:lumMod val="60000"/>
                  <a:lumOff val="40000"/>
                </a:schemeClr>
              </a:solidFill>
              <a:latin typeface="Aptos Light" panose="020B0004020202020204" pitchFamily="34" charset="0"/>
            </a:endParaRPr>
          </a:p>
          <a:p>
            <a:pPr>
              <a:spcAft>
                <a:spcPts val="1200"/>
              </a:spcAft>
            </a:pPr>
            <a:r>
              <a:rPr lang="en-US" sz="2200" dirty="0">
                <a:effectLst/>
                <a:latin typeface="Aptos Light" panose="020B0004020202020204" pitchFamily="34" charset="0"/>
              </a:rPr>
              <a:t>ADMIN. (2023, December 30).</a:t>
            </a:r>
            <a:r>
              <a:rPr lang="en-US" sz="2200" i="1" dirty="0">
                <a:effectLst/>
                <a:latin typeface="Aptos Light" panose="020B0004020202020204" pitchFamily="34" charset="0"/>
              </a:rPr>
              <a:t> Introduction to the KY-040 Rotary Encoder. </a:t>
            </a:r>
            <a:r>
              <a:rPr lang="en-US" sz="2200" u="none" strike="noStrike" dirty="0">
                <a:solidFill>
                  <a:schemeClr val="accent1">
                    <a:lumMod val="60000"/>
                    <a:lumOff val="40000"/>
                  </a:schemeClr>
                </a:solidFill>
                <a:effectLst/>
                <a:latin typeface="Aptos Light" panose="020B0004020202020204" pitchFamily="34" charset="0"/>
                <a:hlinkClick r:id="rId4">
                  <a:extLst>
                    <a:ext uri="{A12FA001-AC4F-418D-AE19-62706E023703}">
                      <ahyp:hlinkClr xmlns:ahyp="http://schemas.microsoft.com/office/drawing/2018/hyperlinkcolor" val="tx"/>
                    </a:ext>
                  </a:extLst>
                </a:hlinkClick>
              </a:rPr>
              <a:t>https://electronca.com/electronics/what-is-ky-040-rotary-encoder-module-how-to-use-it/</a:t>
            </a:r>
            <a:endParaRPr lang="en-US" sz="2200" dirty="0">
              <a:solidFill>
                <a:schemeClr val="accent1">
                  <a:lumMod val="60000"/>
                  <a:lumOff val="40000"/>
                </a:schemeClr>
              </a:solidFill>
              <a:latin typeface="Aptos Light" panose="020B0004020202020204" pitchFamily="34" charset="0"/>
            </a:endParaRPr>
          </a:p>
          <a:p>
            <a:pPr>
              <a:spcAft>
                <a:spcPts val="1200"/>
              </a:spcAft>
            </a:pPr>
            <a:r>
              <a:rPr lang="en-US" sz="2200" dirty="0">
                <a:latin typeface="Aptos Light" panose="020B0004020202020204" pitchFamily="34" charset="0"/>
              </a:rPr>
              <a:t>DeVry University. (2025</a:t>
            </a:r>
            <a:r>
              <a:rPr lang="en-US" sz="2200" i="1" dirty="0">
                <a:latin typeface="Aptos Light" panose="020B0004020202020204" pitchFamily="34" charset="0"/>
              </a:rPr>
              <a:t>). Final course project instructions for PHYS204: Physics with Lab </a:t>
            </a:r>
            <a:r>
              <a:rPr lang="en-US" sz="2200" dirty="0">
                <a:latin typeface="Aptos Light" panose="020B0004020202020204" pitchFamily="34" charset="0"/>
              </a:rPr>
              <a:t>[Unpublished course materials]. Canvas.</a:t>
            </a:r>
          </a:p>
        </p:txBody>
      </p:sp>
    </p:spTree>
    <p:extLst>
      <p:ext uri="{BB962C8B-B14F-4D97-AF65-F5344CB8AC3E}">
        <p14:creationId xmlns:p14="http://schemas.microsoft.com/office/powerpoint/2010/main" val="193287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866A-0C08-B1B9-B957-10A39371B900}"/>
              </a:ext>
            </a:extLst>
          </p:cNvPr>
          <p:cNvSpPr>
            <a:spLocks noGrp="1"/>
          </p:cNvSpPr>
          <p:nvPr>
            <p:ph type="title"/>
          </p:nvPr>
        </p:nvSpPr>
        <p:spPr>
          <a:xfrm>
            <a:off x="685801" y="609601"/>
            <a:ext cx="10131427" cy="1059711"/>
          </a:xfrm>
        </p:spPr>
        <p:txBody>
          <a:bodyPr>
            <a:noAutofit/>
          </a:bodyPr>
          <a:lstStyle/>
          <a:p>
            <a:r>
              <a:rPr lang="en-US" sz="5400" dirty="0">
                <a:latin typeface="Aptos Light" panose="020B0004020202020204" pitchFamily="34" charset="0"/>
              </a:rPr>
              <a:t>Ultrasonic Sensor HC-SR04 </a:t>
            </a:r>
          </a:p>
        </p:txBody>
      </p:sp>
      <p:sp>
        <p:nvSpPr>
          <p:cNvPr id="3" name="Text Placeholder 2">
            <a:extLst>
              <a:ext uri="{FF2B5EF4-FFF2-40B4-BE49-F238E27FC236}">
                <a16:creationId xmlns:a16="http://schemas.microsoft.com/office/drawing/2014/main" id="{211910FF-8170-071F-D0EA-DC48C7C26192}"/>
              </a:ext>
            </a:extLst>
          </p:cNvPr>
          <p:cNvSpPr>
            <a:spLocks noGrp="1"/>
          </p:cNvSpPr>
          <p:nvPr>
            <p:ph type="body" idx="1"/>
          </p:nvPr>
        </p:nvSpPr>
        <p:spPr>
          <a:xfrm>
            <a:off x="685800" y="1945758"/>
            <a:ext cx="10131428" cy="3845442"/>
          </a:xfrm>
        </p:spPr>
        <p:txBody>
          <a:bodyPr>
            <a:noAutofit/>
          </a:bodyPr>
          <a:lstStyle/>
          <a:p>
            <a:r>
              <a:rPr lang="en-US" sz="3200" dirty="0">
                <a:effectLst/>
                <a:latin typeface="Aptos Light" panose="020B0004020202020204" pitchFamily="34" charset="0"/>
              </a:rPr>
              <a:t>The HC-SR04 ultrasonic sensor measures distance using high-frequency sound waves. It emits a short burst of sound, then detects the echo when it bounces off an object. By calculating the travel time of the echo and dividing by two, the sensor determines distance. This principle makes the HC-SR04 useful for motion and free-fall experiments later in the course.</a:t>
            </a:r>
          </a:p>
          <a:p>
            <a:endParaRPr lang="en-US" dirty="0"/>
          </a:p>
        </p:txBody>
      </p:sp>
    </p:spTree>
    <p:extLst>
      <p:ext uri="{BB962C8B-B14F-4D97-AF65-F5344CB8AC3E}">
        <p14:creationId xmlns:p14="http://schemas.microsoft.com/office/powerpoint/2010/main" val="166638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EA91-371D-E008-4EF1-9A1623D8F801}"/>
              </a:ext>
            </a:extLst>
          </p:cNvPr>
          <p:cNvSpPr>
            <a:spLocks noGrp="1"/>
          </p:cNvSpPr>
          <p:nvPr>
            <p:ph type="title"/>
          </p:nvPr>
        </p:nvSpPr>
        <p:spPr>
          <a:xfrm>
            <a:off x="685801" y="694858"/>
            <a:ext cx="10131427" cy="964018"/>
          </a:xfrm>
        </p:spPr>
        <p:txBody>
          <a:bodyPr anchor="b">
            <a:normAutofit/>
          </a:bodyPr>
          <a:lstStyle/>
          <a:p>
            <a:r>
              <a:rPr lang="en-US" sz="5400" dirty="0">
                <a:latin typeface="Aptos Light" panose="020B0004020202020204" pitchFamily="34" charset="0"/>
              </a:rPr>
              <a:t>Rotary Encoder KY-040</a:t>
            </a:r>
          </a:p>
        </p:txBody>
      </p:sp>
      <p:sp>
        <p:nvSpPr>
          <p:cNvPr id="3" name="Text Placeholder 2">
            <a:extLst>
              <a:ext uri="{FF2B5EF4-FFF2-40B4-BE49-F238E27FC236}">
                <a16:creationId xmlns:a16="http://schemas.microsoft.com/office/drawing/2014/main" id="{806E9E6A-B8BB-DE9F-5943-9F8BE890CB52}"/>
              </a:ext>
            </a:extLst>
          </p:cNvPr>
          <p:cNvSpPr>
            <a:spLocks noGrp="1"/>
          </p:cNvSpPr>
          <p:nvPr>
            <p:ph type="body" idx="1"/>
          </p:nvPr>
        </p:nvSpPr>
        <p:spPr>
          <a:xfrm>
            <a:off x="685801" y="1969976"/>
            <a:ext cx="10131428" cy="3643423"/>
          </a:xfrm>
        </p:spPr>
        <p:txBody>
          <a:bodyPr anchor="t">
            <a:noAutofit/>
          </a:bodyPr>
          <a:lstStyle/>
          <a:p>
            <a:r>
              <a:rPr lang="en-US" sz="3200" dirty="0">
                <a:effectLst/>
                <a:latin typeface="Aptos Light" panose="020B0004020202020204" pitchFamily="34" charset="0"/>
              </a:rPr>
              <a:t>The KY-040 rotary encoder converts rotary motion into electrical signals. Each twist of the knob generates pulses that can be decoded by a microcontroller to measure rotation and direction. This sensor provides the data needed for analyzing circular motion in later labs. </a:t>
            </a:r>
          </a:p>
          <a:p>
            <a:endParaRPr lang="en-US" dirty="0"/>
          </a:p>
        </p:txBody>
      </p:sp>
    </p:spTree>
    <p:extLst>
      <p:ext uri="{BB962C8B-B14F-4D97-AF65-F5344CB8AC3E}">
        <p14:creationId xmlns:p14="http://schemas.microsoft.com/office/powerpoint/2010/main" val="287212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708F-C9AA-EC6D-0CF3-7DD8CB9FE45F}"/>
              </a:ext>
            </a:extLst>
          </p:cNvPr>
          <p:cNvSpPr>
            <a:spLocks noGrp="1"/>
          </p:cNvSpPr>
          <p:nvPr>
            <p:ph type="title"/>
          </p:nvPr>
        </p:nvSpPr>
        <p:spPr>
          <a:xfrm>
            <a:off x="685801" y="609602"/>
            <a:ext cx="10131427" cy="1447800"/>
          </a:xfrm>
        </p:spPr>
        <p:txBody>
          <a:bodyPr>
            <a:noAutofit/>
          </a:bodyPr>
          <a:lstStyle/>
          <a:p>
            <a:r>
              <a:rPr lang="en-US" sz="5400" dirty="0"/>
              <a:t>Hall Effect Sensor in ESP32 </a:t>
            </a:r>
          </a:p>
        </p:txBody>
      </p:sp>
      <p:sp>
        <p:nvSpPr>
          <p:cNvPr id="3" name="Text Placeholder 2">
            <a:extLst>
              <a:ext uri="{FF2B5EF4-FFF2-40B4-BE49-F238E27FC236}">
                <a16:creationId xmlns:a16="http://schemas.microsoft.com/office/drawing/2014/main" id="{390CF8EF-2CD8-50B2-0CC1-DABA1D633A66}"/>
              </a:ext>
            </a:extLst>
          </p:cNvPr>
          <p:cNvSpPr>
            <a:spLocks noGrp="1"/>
          </p:cNvSpPr>
          <p:nvPr>
            <p:ph type="body" idx="1"/>
          </p:nvPr>
        </p:nvSpPr>
        <p:spPr>
          <a:xfrm>
            <a:off x="685800" y="2116669"/>
            <a:ext cx="10131428" cy="3733798"/>
          </a:xfrm>
        </p:spPr>
        <p:txBody>
          <a:bodyPr anchor="t">
            <a:noAutofit/>
          </a:bodyPr>
          <a:lstStyle/>
          <a:p>
            <a:r>
              <a:rPr lang="en-US" sz="3200" dirty="0">
                <a:effectLst/>
                <a:latin typeface="Aptos Light" panose="020B0004020202020204" pitchFamily="34" charset="0"/>
              </a:rPr>
              <a:t>The Hall effect sensor inside the ESP32 detects magnetic fields. When exposed to a magnetic field, it produces a voltage based on the field’s strength and polarity. This principle allowed us to measure electromagnetic effects during the final module experiments. </a:t>
            </a:r>
          </a:p>
          <a:p>
            <a:endParaRPr lang="en-US" dirty="0"/>
          </a:p>
        </p:txBody>
      </p:sp>
    </p:spTree>
    <p:extLst>
      <p:ext uri="{BB962C8B-B14F-4D97-AF65-F5344CB8AC3E}">
        <p14:creationId xmlns:p14="http://schemas.microsoft.com/office/powerpoint/2010/main" val="307310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58929-7BAF-12D8-A39C-D3E1FEB71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194C9-3D39-C8AB-97A5-121B093FA1A4}"/>
              </a:ext>
            </a:extLst>
          </p:cNvPr>
          <p:cNvSpPr>
            <a:spLocks noGrp="1"/>
          </p:cNvSpPr>
          <p:nvPr>
            <p:ph type="title"/>
          </p:nvPr>
        </p:nvSpPr>
        <p:spPr>
          <a:xfrm>
            <a:off x="685801" y="609602"/>
            <a:ext cx="10131427" cy="964018"/>
          </a:xfrm>
        </p:spPr>
        <p:txBody>
          <a:bodyPr>
            <a:normAutofit/>
          </a:bodyPr>
          <a:lstStyle/>
          <a:p>
            <a:r>
              <a:rPr lang="en-US" sz="5400" dirty="0">
                <a:latin typeface="Aptos Light" panose="020B0004020202020204" pitchFamily="34" charset="0"/>
              </a:rPr>
              <a:t>Rotary Encoder KY-040</a:t>
            </a:r>
          </a:p>
        </p:txBody>
      </p:sp>
      <p:sp>
        <p:nvSpPr>
          <p:cNvPr id="3" name="Text Placeholder 2">
            <a:extLst>
              <a:ext uri="{FF2B5EF4-FFF2-40B4-BE49-F238E27FC236}">
                <a16:creationId xmlns:a16="http://schemas.microsoft.com/office/drawing/2014/main" id="{AB6F8E23-73C4-4712-565E-97E71A1AB103}"/>
              </a:ext>
            </a:extLst>
          </p:cNvPr>
          <p:cNvSpPr>
            <a:spLocks noGrp="1"/>
          </p:cNvSpPr>
          <p:nvPr>
            <p:ph type="body" idx="1"/>
          </p:nvPr>
        </p:nvSpPr>
        <p:spPr>
          <a:xfrm>
            <a:off x="685801" y="1876843"/>
            <a:ext cx="10131428" cy="3643423"/>
          </a:xfrm>
        </p:spPr>
        <p:txBody>
          <a:bodyPr anchor="t">
            <a:noAutofit/>
          </a:bodyPr>
          <a:lstStyle/>
          <a:p>
            <a:r>
              <a:rPr lang="en-US" sz="3200" dirty="0">
                <a:effectLst/>
                <a:latin typeface="Aptos Light" panose="020B0004020202020204" pitchFamily="34" charset="0"/>
              </a:rPr>
              <a:t>The KY-040 rotary encoder converts rotary motion into electrical signals. Each twist of the knob generates pulses that can be decoded by a microcontroller to measure rotation and direction. This sensor provides the data needed for analyzing circular motion in later labs. </a:t>
            </a:r>
          </a:p>
          <a:p>
            <a:endParaRPr lang="en-US" dirty="0"/>
          </a:p>
        </p:txBody>
      </p:sp>
    </p:spTree>
    <p:extLst>
      <p:ext uri="{BB962C8B-B14F-4D97-AF65-F5344CB8AC3E}">
        <p14:creationId xmlns:p14="http://schemas.microsoft.com/office/powerpoint/2010/main" val="338479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2" name="Rectangle 11">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taking photo with smartphone">
            <a:extLst>
              <a:ext uri="{FF2B5EF4-FFF2-40B4-BE49-F238E27FC236}">
                <a16:creationId xmlns:a16="http://schemas.microsoft.com/office/drawing/2014/main" id="{57F1C8C0-726D-DE60-C2ED-7DCECD52E19D}"/>
              </a:ext>
            </a:extLst>
          </p:cNvPr>
          <p:cNvPicPr>
            <a:picLocks noChangeAspect="1"/>
          </p:cNvPicPr>
          <p:nvPr/>
        </p:nvPicPr>
        <p:blipFill>
          <a:blip r:embed="rId4">
            <a:alphaModFix amt="20000"/>
            <a:extLst>
              <a:ext uri="{28A0092B-C50C-407E-A947-70E740481C1C}">
                <a14:useLocalDpi xmlns:a14="http://schemas.microsoft.com/office/drawing/2010/main" val="0"/>
              </a:ext>
            </a:extLst>
          </a:blip>
          <a:srcRect t="17269" b="6717"/>
          <a:stretch>
            <a:fillRect/>
          </a:stretch>
        </p:blipFill>
        <p:spPr>
          <a:xfrm>
            <a:off x="20" y="10"/>
            <a:ext cx="12191980" cy="6857990"/>
          </a:xfrm>
          <a:prstGeom prst="rect">
            <a:avLst/>
          </a:prstGeom>
        </p:spPr>
      </p:pic>
      <p:pic>
        <p:nvPicPr>
          <p:cNvPr id="14" name="Picture 13">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296C3F2-D9D3-9DCB-70A7-F6CA5242AEFA}"/>
              </a:ext>
            </a:extLst>
          </p:cNvPr>
          <p:cNvSpPr>
            <a:spLocks noGrp="1"/>
          </p:cNvSpPr>
          <p:nvPr>
            <p:ph type="title"/>
          </p:nvPr>
        </p:nvSpPr>
        <p:spPr>
          <a:xfrm>
            <a:off x="685801" y="609600"/>
            <a:ext cx="10131425" cy="1456267"/>
          </a:xfrm>
        </p:spPr>
        <p:txBody>
          <a:bodyPr vert="horz" lIns="91440" tIns="45720" rIns="91440" bIns="45720" rtlCol="0" anchor="b">
            <a:normAutofit/>
          </a:bodyPr>
          <a:lstStyle/>
          <a:p>
            <a:r>
              <a:rPr lang="en-US" sz="6000" dirty="0">
                <a:latin typeface="Aptos Light" panose="020B0004020202020204" pitchFamily="34" charset="0"/>
              </a:rPr>
              <a:t>Screenshots</a:t>
            </a:r>
          </a:p>
        </p:txBody>
      </p:sp>
      <p:sp>
        <p:nvSpPr>
          <p:cNvPr id="3" name="Text Placeholder 2">
            <a:extLst>
              <a:ext uri="{FF2B5EF4-FFF2-40B4-BE49-F238E27FC236}">
                <a16:creationId xmlns:a16="http://schemas.microsoft.com/office/drawing/2014/main" id="{C2E6D4D3-CFEF-34D1-53C5-090E82154035}"/>
              </a:ext>
            </a:extLst>
          </p:cNvPr>
          <p:cNvSpPr>
            <a:spLocks noGrp="1"/>
          </p:cNvSpPr>
          <p:nvPr>
            <p:ph type="body" idx="1"/>
          </p:nvPr>
        </p:nvSpPr>
        <p:spPr>
          <a:xfrm>
            <a:off x="685800" y="2350347"/>
            <a:ext cx="10131425" cy="3649133"/>
          </a:xfrm>
        </p:spPr>
        <p:txBody>
          <a:bodyPr vert="horz" lIns="91440" tIns="45720" rIns="91440" bIns="45720" rtlCol="0" anchor="t">
            <a:normAutofit/>
          </a:bodyPr>
          <a:lstStyle/>
          <a:p>
            <a:r>
              <a:rPr lang="en-US" sz="3600" dirty="0">
                <a:latin typeface="Aptos Light" panose="020B0004020202020204" pitchFamily="34" charset="0"/>
              </a:rPr>
              <a:t>To document software tools, screenshots were taken using the built-in Screenshot utility on a Mac. This ensured proof of software installation and readiness for data collection and analysis. </a:t>
            </a:r>
          </a:p>
        </p:txBody>
      </p:sp>
    </p:spTree>
    <p:extLst>
      <p:ext uri="{BB962C8B-B14F-4D97-AF65-F5344CB8AC3E}">
        <p14:creationId xmlns:p14="http://schemas.microsoft.com/office/powerpoint/2010/main" val="40011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A1BD-EDB7-A252-9628-FE9C48052F84}"/>
              </a:ext>
            </a:extLst>
          </p:cNvPr>
          <p:cNvSpPr>
            <a:spLocks noGrp="1"/>
          </p:cNvSpPr>
          <p:nvPr>
            <p:ph type="title"/>
          </p:nvPr>
        </p:nvSpPr>
        <p:spPr>
          <a:xfrm>
            <a:off x="114301" y="655567"/>
            <a:ext cx="2501900" cy="1612900"/>
          </a:xfrm>
        </p:spPr>
        <p:txBody>
          <a:bodyPr>
            <a:normAutofit/>
          </a:bodyPr>
          <a:lstStyle/>
          <a:p>
            <a:r>
              <a:rPr lang="en-US" sz="4600" dirty="0">
                <a:latin typeface="Aptos Light" panose="020B0004020202020204" pitchFamily="34" charset="0"/>
              </a:rPr>
              <a:t>Required </a:t>
            </a:r>
            <a:br>
              <a:rPr lang="en-US" sz="4600" dirty="0">
                <a:latin typeface="Aptos Light" panose="020B0004020202020204" pitchFamily="34" charset="0"/>
              </a:rPr>
            </a:br>
            <a:r>
              <a:rPr lang="en-US" sz="4600" dirty="0">
                <a:latin typeface="Aptos Light" panose="020B0004020202020204" pitchFamily="34" charset="0"/>
              </a:rPr>
              <a:t>Software</a:t>
            </a:r>
          </a:p>
        </p:txBody>
      </p:sp>
      <p:sp>
        <p:nvSpPr>
          <p:cNvPr id="3" name="Text Placeholder 2">
            <a:extLst>
              <a:ext uri="{FF2B5EF4-FFF2-40B4-BE49-F238E27FC236}">
                <a16:creationId xmlns:a16="http://schemas.microsoft.com/office/drawing/2014/main" id="{A32D6612-DFC2-CE04-5907-194F8E54F8D2}"/>
              </a:ext>
            </a:extLst>
          </p:cNvPr>
          <p:cNvSpPr>
            <a:spLocks noGrp="1"/>
          </p:cNvSpPr>
          <p:nvPr>
            <p:ph type="body" idx="1"/>
          </p:nvPr>
        </p:nvSpPr>
        <p:spPr>
          <a:xfrm>
            <a:off x="114301" y="2481333"/>
            <a:ext cx="2926818" cy="3721100"/>
          </a:xfrm>
        </p:spPr>
        <p:txBody>
          <a:bodyPr>
            <a:noAutofit/>
          </a:bodyPr>
          <a:lstStyle/>
          <a:p>
            <a:r>
              <a:rPr lang="en-US" sz="2800" dirty="0">
                <a:latin typeface="Aptos Light" panose="020B0004020202020204" pitchFamily="34" charset="0"/>
              </a:rPr>
              <a:t>Microsoft Excel installed and running, used for organizing raw data, building graphs, and performing calculations. </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244390D6-3D92-1B3F-1045-74AC849F35A1}"/>
              </a:ext>
            </a:extLst>
          </p:cNvPr>
          <p:cNvPicPr>
            <a:picLocks noChangeAspect="1"/>
          </p:cNvPicPr>
          <p:nvPr/>
        </p:nvPicPr>
        <p:blipFill rotWithShape="1">
          <a:blip r:embed="rId2">
            <a:extLst>
              <a:ext uri="{28A0092B-C50C-407E-A947-70E740481C1C}">
                <a14:useLocalDpi xmlns:a14="http://schemas.microsoft.com/office/drawing/2010/main" val="0"/>
              </a:ext>
            </a:extLst>
          </a:blip>
          <a:srcRect r="1637"/>
          <a:stretch/>
        </p:blipFill>
        <p:spPr>
          <a:xfrm>
            <a:off x="3041119" y="655567"/>
            <a:ext cx="8888611" cy="5546866"/>
          </a:xfrm>
          <a:prstGeom prst="rect">
            <a:avLst/>
          </a:prstGeom>
        </p:spPr>
      </p:pic>
    </p:spTree>
    <p:extLst>
      <p:ext uri="{BB962C8B-B14F-4D97-AF65-F5344CB8AC3E}">
        <p14:creationId xmlns:p14="http://schemas.microsoft.com/office/powerpoint/2010/main" val="3193282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2638</TotalTime>
  <Words>1845</Words>
  <Application>Microsoft Macintosh PowerPoint</Application>
  <PresentationFormat>Widescreen</PresentationFormat>
  <Paragraphs>237</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Aptos</vt:lpstr>
      <vt:lpstr>Aptos Light</vt:lpstr>
      <vt:lpstr>Arial</vt:lpstr>
      <vt:lpstr>Calibri</vt:lpstr>
      <vt:lpstr>Calibri Light</vt:lpstr>
      <vt:lpstr>Cambria Math</vt:lpstr>
      <vt:lpstr>Helvetica Neue</vt:lpstr>
      <vt:lpstr>Liberation Serif</vt:lpstr>
      <vt:lpstr>Celestial</vt:lpstr>
      <vt:lpstr>Physics In Action:  A Sensor-based Exploration Of Motion, Energy, and Magnetism</vt:lpstr>
      <vt:lpstr>Introduction</vt:lpstr>
      <vt:lpstr>Inventory of parts and software</vt:lpstr>
      <vt:lpstr>Ultrasonic Sensor HC-SR04 </vt:lpstr>
      <vt:lpstr>Rotary Encoder KY-040</vt:lpstr>
      <vt:lpstr>Hall Effect Sensor in ESP32 </vt:lpstr>
      <vt:lpstr>Rotary Encoder KY-040</vt:lpstr>
      <vt:lpstr>Screenshots</vt:lpstr>
      <vt:lpstr>Required  Software</vt:lpstr>
      <vt:lpstr>Overview</vt:lpstr>
      <vt:lpstr>Precision of the Ultrasonic Sensor</vt:lpstr>
      <vt:lpstr>Data Collection</vt:lpstr>
      <vt:lpstr>Data Analysis</vt:lpstr>
      <vt:lpstr>Overview</vt:lpstr>
      <vt:lpstr>Gravitational Acceleration of a Free-Falling Object </vt:lpstr>
      <vt:lpstr>Excel Table</vt:lpstr>
      <vt:lpstr>Excel Graph</vt:lpstr>
      <vt:lpstr>Data Collection</vt:lpstr>
      <vt:lpstr>Data Analysis</vt:lpstr>
      <vt:lpstr>Overview</vt:lpstr>
      <vt:lpstr>Conservation of Energy of a Free-Falling Object</vt:lpstr>
      <vt:lpstr>Excel Table</vt:lpstr>
      <vt:lpstr>Excel Graph</vt:lpstr>
      <vt:lpstr>Data Analysis </vt:lpstr>
      <vt:lpstr>Overview</vt:lpstr>
      <vt:lpstr>Relationship Between Linear and Rotational Motion  </vt:lpstr>
      <vt:lpstr>Data Collection</vt:lpstr>
      <vt:lpstr>Data Analysis</vt:lpstr>
      <vt:lpstr>Overview</vt:lpstr>
      <vt:lpstr>Observing the Hall Effect</vt:lpstr>
      <vt:lpstr>Hall Effect sensor readings as a function of sample index.  </vt:lpstr>
      <vt:lpstr>Overview</vt:lpstr>
      <vt:lpstr>Challenges </vt:lpstr>
      <vt:lpstr>Career Skills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Title</dc:title>
  <dc:creator>Marmorstein, Aaron</dc:creator>
  <cp:lastModifiedBy>Fisher, Jaclyn</cp:lastModifiedBy>
  <cp:revision>31</cp:revision>
  <dcterms:created xsi:type="dcterms:W3CDTF">2022-05-26T18:48:27Z</dcterms:created>
  <dcterms:modified xsi:type="dcterms:W3CDTF">2025-08-29T15:01:20Z</dcterms:modified>
</cp:coreProperties>
</file>